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0.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1.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3" r:id="rId2"/>
    <p:sldMasterId id="2147483765" r:id="rId3"/>
  </p:sldMasterIdLst>
  <p:notesMasterIdLst>
    <p:notesMasterId r:id="rId106"/>
  </p:notesMasterIdLst>
  <p:handoutMasterIdLst>
    <p:handoutMasterId r:id="rId107"/>
  </p:handoutMasterIdLst>
  <p:sldIdLst>
    <p:sldId id="863" r:id="rId4"/>
    <p:sldId id="465" r:id="rId5"/>
    <p:sldId id="485" r:id="rId6"/>
    <p:sldId id="865" r:id="rId7"/>
    <p:sldId id="866" r:id="rId8"/>
    <p:sldId id="446" r:id="rId9"/>
    <p:sldId id="537" r:id="rId10"/>
    <p:sldId id="895" r:id="rId11"/>
    <p:sldId id="869" r:id="rId12"/>
    <p:sldId id="870" r:id="rId13"/>
    <p:sldId id="543" r:id="rId14"/>
    <p:sldId id="544" r:id="rId15"/>
    <p:sldId id="545" r:id="rId16"/>
    <p:sldId id="547" r:id="rId17"/>
    <p:sldId id="546" r:id="rId18"/>
    <p:sldId id="453" r:id="rId19"/>
    <p:sldId id="460" r:id="rId20"/>
    <p:sldId id="462" r:id="rId21"/>
    <p:sldId id="479" r:id="rId22"/>
    <p:sldId id="478" r:id="rId23"/>
    <p:sldId id="483" r:id="rId24"/>
    <p:sldId id="474" r:id="rId25"/>
    <p:sldId id="887" r:id="rId26"/>
    <p:sldId id="473" r:id="rId27"/>
    <p:sldId id="490" r:id="rId28"/>
    <p:sldId id="472" r:id="rId29"/>
    <p:sldId id="491" r:id="rId30"/>
    <p:sldId id="467" r:id="rId31"/>
    <p:sldId id="494" r:id="rId32"/>
    <p:sldId id="497" r:id="rId33"/>
    <p:sldId id="891" r:id="rId34"/>
    <p:sldId id="501" r:id="rId35"/>
    <p:sldId id="888" r:id="rId36"/>
    <p:sldId id="520" r:id="rId37"/>
    <p:sldId id="526" r:id="rId38"/>
    <p:sldId id="519" r:id="rId39"/>
    <p:sldId id="527" r:id="rId40"/>
    <p:sldId id="518" r:id="rId41"/>
    <p:sldId id="889" r:id="rId42"/>
    <p:sldId id="867" r:id="rId43"/>
    <p:sldId id="890" r:id="rId44"/>
    <p:sldId id="896" r:id="rId45"/>
    <p:sldId id="892" r:id="rId46"/>
    <p:sldId id="893" r:id="rId47"/>
    <p:sldId id="894" r:id="rId48"/>
    <p:sldId id="871" r:id="rId49"/>
    <p:sldId id="899" r:id="rId50"/>
    <p:sldId id="897" r:id="rId51"/>
    <p:sldId id="905" r:id="rId52"/>
    <p:sldId id="906" r:id="rId53"/>
    <p:sldId id="907" r:id="rId54"/>
    <p:sldId id="908" r:id="rId55"/>
    <p:sldId id="909" r:id="rId56"/>
    <p:sldId id="912" r:id="rId57"/>
    <p:sldId id="913" r:id="rId58"/>
    <p:sldId id="911" r:id="rId59"/>
    <p:sldId id="914" r:id="rId60"/>
    <p:sldId id="915" r:id="rId61"/>
    <p:sldId id="917" r:id="rId62"/>
    <p:sldId id="919" r:id="rId63"/>
    <p:sldId id="900" r:id="rId64"/>
    <p:sldId id="901" r:id="rId65"/>
    <p:sldId id="920" r:id="rId66"/>
    <p:sldId id="921" r:id="rId67"/>
    <p:sldId id="902" r:id="rId68"/>
    <p:sldId id="903" r:id="rId69"/>
    <p:sldId id="922" r:id="rId70"/>
    <p:sldId id="904" r:id="rId71"/>
    <p:sldId id="924" r:id="rId72"/>
    <p:sldId id="954" r:id="rId73"/>
    <p:sldId id="925" r:id="rId74"/>
    <p:sldId id="886" r:id="rId75"/>
    <p:sldId id="926" r:id="rId76"/>
    <p:sldId id="936" r:id="rId77"/>
    <p:sldId id="927" r:id="rId78"/>
    <p:sldId id="937" r:id="rId79"/>
    <p:sldId id="928" r:id="rId80"/>
    <p:sldId id="938" r:id="rId81"/>
    <p:sldId id="929" r:id="rId82"/>
    <p:sldId id="939" r:id="rId83"/>
    <p:sldId id="930" r:id="rId84"/>
    <p:sldId id="940" r:id="rId85"/>
    <p:sldId id="931" r:id="rId86"/>
    <p:sldId id="941" r:id="rId87"/>
    <p:sldId id="932" r:id="rId88"/>
    <p:sldId id="942" r:id="rId89"/>
    <p:sldId id="943" r:id="rId90"/>
    <p:sldId id="933" r:id="rId91"/>
    <p:sldId id="934" r:id="rId92"/>
    <p:sldId id="944" r:id="rId93"/>
    <p:sldId id="935" r:id="rId94"/>
    <p:sldId id="946" r:id="rId95"/>
    <p:sldId id="945" r:id="rId96"/>
    <p:sldId id="948" r:id="rId97"/>
    <p:sldId id="949" r:id="rId98"/>
    <p:sldId id="950" r:id="rId99"/>
    <p:sldId id="951" r:id="rId100"/>
    <p:sldId id="952" r:id="rId101"/>
    <p:sldId id="602" r:id="rId102"/>
    <p:sldId id="883" r:id="rId103"/>
    <p:sldId id="884" r:id="rId104"/>
    <p:sldId id="796" r:id="rId105"/>
  </p:sldIdLst>
  <p:sldSz cx="9144000" cy="6858000" type="screen4x3"/>
  <p:notesSz cx="9926638" cy="14355763"/>
  <p:custDataLst>
    <p:tags r:id="rId108"/>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4521" userDrawn="1">
          <p15:clr>
            <a:srgbClr val="A4A3A4"/>
          </p15:clr>
        </p15:guide>
        <p15:guide id="2" pos="312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E1FF"/>
    <a:srgbClr val="FFF3FF"/>
    <a:srgbClr val="FFCCFF"/>
    <a:srgbClr val="FF99CC"/>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163468-D41F-4502-9AD6-2F07ABB7839F}" v="11" dt="2019-09-30T06:03:42.7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7" autoAdjust="0"/>
    <p:restoredTop sz="83602" autoAdjust="0"/>
  </p:normalViewPr>
  <p:slideViewPr>
    <p:cSldViewPr>
      <p:cViewPr varScale="1">
        <p:scale>
          <a:sx n="82" d="100"/>
          <a:sy n="82" d="100"/>
        </p:scale>
        <p:origin x="49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792"/>
    </p:cViewPr>
  </p:sorterViewPr>
  <p:notesViewPr>
    <p:cSldViewPr>
      <p:cViewPr varScale="1">
        <p:scale>
          <a:sx n="49" d="100"/>
          <a:sy n="49" d="100"/>
        </p:scale>
        <p:origin x="-1944" y="-114"/>
      </p:cViewPr>
      <p:guideLst>
        <p:guide orient="horz" pos="4521"/>
        <p:guide pos="312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handoutMaster" Target="handoutMasters/handoutMaster1.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tags" Target="tags/tag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notesMaster" Target="notesMasters/notesMaster1.xml"/><Relationship Id="rId114" Type="http://schemas.microsoft.com/office/2015/10/relationships/revisionInfo" Target="revisionInfo.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presProps" Target="presProp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pti Mouj" userId="b5cf54bca6ded595" providerId="LiveId" clId="{9D21400E-B423-4DF4-8E27-44A97465D6E5}"/>
    <pc:docChg chg="undo redo custSel addSld delSld modSld sldOrd">
      <pc:chgData name="Dipti Mouj" userId="b5cf54bca6ded595" providerId="LiveId" clId="{9D21400E-B423-4DF4-8E27-44A97465D6E5}" dt="2019-09-30T06:03:49.957" v="14" actId="1076"/>
      <pc:docMkLst>
        <pc:docMk/>
      </pc:docMkLst>
      <pc:sldChg chg="ord">
        <pc:chgData name="Dipti Mouj" userId="b5cf54bca6ded595" providerId="LiveId" clId="{9D21400E-B423-4DF4-8E27-44A97465D6E5}" dt="2019-09-30T06:02:49.879" v="10"/>
        <pc:sldMkLst>
          <pc:docMk/>
          <pc:sldMk cId="4158671972" sldId="467"/>
        </pc:sldMkLst>
      </pc:sldChg>
      <pc:sldChg chg="modSp">
        <pc:chgData name="Dipti Mouj" userId="b5cf54bca6ded595" providerId="LiveId" clId="{9D21400E-B423-4DF4-8E27-44A97465D6E5}" dt="2019-09-30T05:59:07.878" v="7" actId="20577"/>
        <pc:sldMkLst>
          <pc:docMk/>
          <pc:sldMk cId="723930883" sldId="478"/>
        </pc:sldMkLst>
        <pc:spChg chg="mod">
          <ac:chgData name="Dipti Mouj" userId="b5cf54bca6ded595" providerId="LiveId" clId="{9D21400E-B423-4DF4-8E27-44A97465D6E5}" dt="2019-09-30T05:59:07.878" v="7" actId="20577"/>
          <ac:spMkLst>
            <pc:docMk/>
            <pc:sldMk cId="723930883" sldId="478"/>
            <ac:spMk id="5" creationId="{EC83BE47-9E94-4EEB-8A6A-4AC7658B8454}"/>
          </ac:spMkLst>
        </pc:spChg>
      </pc:sldChg>
      <pc:sldChg chg="modSp">
        <pc:chgData name="Dipti Mouj" userId="b5cf54bca6ded595" providerId="LiveId" clId="{9D21400E-B423-4DF4-8E27-44A97465D6E5}" dt="2019-09-30T06:01:26.162" v="9"/>
        <pc:sldMkLst>
          <pc:docMk/>
          <pc:sldMk cId="4154467399" sldId="491"/>
        </pc:sldMkLst>
        <pc:spChg chg="mod">
          <ac:chgData name="Dipti Mouj" userId="b5cf54bca6ded595" providerId="LiveId" clId="{9D21400E-B423-4DF4-8E27-44A97465D6E5}" dt="2019-09-30T06:01:26.162" v="9"/>
          <ac:spMkLst>
            <pc:docMk/>
            <pc:sldMk cId="4154467399" sldId="491"/>
            <ac:spMk id="5" creationId="{42CEDE0B-DD55-4D85-9704-88DBCB6DB5C2}"/>
          </ac:spMkLst>
        </pc:spChg>
      </pc:sldChg>
      <pc:sldChg chg="ord">
        <pc:chgData name="Dipti Mouj" userId="b5cf54bca6ded595" providerId="LiveId" clId="{9D21400E-B423-4DF4-8E27-44A97465D6E5}" dt="2019-09-30T06:02:51.972" v="11"/>
        <pc:sldMkLst>
          <pc:docMk/>
          <pc:sldMk cId="4086923557" sldId="494"/>
        </pc:sldMkLst>
      </pc:sldChg>
      <pc:sldChg chg="ord">
        <pc:chgData name="Dipti Mouj" userId="b5cf54bca6ded595" providerId="LiveId" clId="{9D21400E-B423-4DF4-8E27-44A97465D6E5}" dt="2019-09-30T06:03:39.974" v="12"/>
        <pc:sldMkLst>
          <pc:docMk/>
          <pc:sldMk cId="4015241711" sldId="501"/>
        </pc:sldMkLst>
      </pc:sldChg>
      <pc:sldChg chg="modSp ord">
        <pc:chgData name="Dipti Mouj" userId="b5cf54bca6ded595" providerId="LiveId" clId="{9D21400E-B423-4DF4-8E27-44A97465D6E5}" dt="2019-09-30T06:03:49.957" v="14" actId="1076"/>
        <pc:sldMkLst>
          <pc:docMk/>
          <pc:sldMk cId="1205396032" sldId="512"/>
        </pc:sldMkLst>
        <pc:spChg chg="mod">
          <ac:chgData name="Dipti Mouj" userId="b5cf54bca6ded595" providerId="LiveId" clId="{9D21400E-B423-4DF4-8E27-44A97465D6E5}" dt="2019-09-30T06:03:49.957" v="14" actId="1076"/>
          <ac:spMkLst>
            <pc:docMk/>
            <pc:sldMk cId="1205396032" sldId="512"/>
            <ac:spMk id="5" creationId="{71943F28-1545-46EB-9E5D-2A6E9B792CAA}"/>
          </ac:spMkLst>
        </pc:spChg>
      </pc:sldChg>
      <pc:sldChg chg="ord">
        <pc:chgData name="Dipti Mouj" userId="b5cf54bca6ded595" providerId="LiveId" clId="{9D21400E-B423-4DF4-8E27-44A97465D6E5}" dt="2019-09-30T05:25:31.087" v="1"/>
        <pc:sldMkLst>
          <pc:docMk/>
          <pc:sldMk cId="1080563963" sldId="865"/>
        </pc:sldMkLst>
      </pc:sldChg>
      <pc:sldChg chg="del">
        <pc:chgData name="Dipti Mouj" userId="b5cf54bca6ded595" providerId="LiveId" clId="{9D21400E-B423-4DF4-8E27-44A97465D6E5}" dt="2019-09-30T05:25:31.759" v="2"/>
        <pc:sldMkLst>
          <pc:docMk/>
          <pc:sldMk cId="203804114" sldId="887"/>
        </pc:sldMkLst>
      </pc:sldChg>
      <pc:sldChg chg="add del">
        <pc:chgData name="Dipti Mouj" userId="b5cf54bca6ded595" providerId="LiveId" clId="{9D21400E-B423-4DF4-8E27-44A97465D6E5}" dt="2019-09-30T05:25:40.757" v="5" actId="2696"/>
        <pc:sldMkLst>
          <pc:docMk/>
          <pc:sldMk cId="2412208345" sldId="88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625" cy="718592"/>
          </a:xfrm>
          <a:prstGeom prst="rect">
            <a:avLst/>
          </a:prstGeom>
        </p:spPr>
        <p:txBody>
          <a:bodyPr vert="horz" lIns="132762" tIns="66381" rIns="132762" bIns="66381" rtlCol="0"/>
          <a:lstStyle>
            <a:lvl1pPr algn="l" fontAlgn="auto">
              <a:spcBef>
                <a:spcPts val="0"/>
              </a:spcBef>
              <a:spcAft>
                <a:spcPts val="0"/>
              </a:spcAft>
              <a:defRPr sz="1700">
                <a:latin typeface="+mn-lt"/>
                <a:cs typeface="+mn-cs"/>
              </a:defRPr>
            </a:lvl1pPr>
          </a:lstStyle>
          <a:p>
            <a:pPr>
              <a:defRPr/>
            </a:pPr>
            <a:endParaRPr lang="en-GB" dirty="0"/>
          </a:p>
        </p:txBody>
      </p:sp>
      <p:sp>
        <p:nvSpPr>
          <p:cNvPr id="3" name="Date Placeholder 2"/>
          <p:cNvSpPr>
            <a:spLocks noGrp="1"/>
          </p:cNvSpPr>
          <p:nvPr>
            <p:ph type="dt" sz="quarter" idx="1"/>
          </p:nvPr>
        </p:nvSpPr>
        <p:spPr>
          <a:xfrm>
            <a:off x="5621696" y="0"/>
            <a:ext cx="4302625" cy="718592"/>
          </a:xfrm>
          <a:prstGeom prst="rect">
            <a:avLst/>
          </a:prstGeom>
        </p:spPr>
        <p:txBody>
          <a:bodyPr vert="horz" lIns="132762" tIns="66381" rIns="132762" bIns="66381" rtlCol="0"/>
          <a:lstStyle>
            <a:lvl1pPr algn="r" fontAlgn="auto">
              <a:spcBef>
                <a:spcPts val="0"/>
              </a:spcBef>
              <a:spcAft>
                <a:spcPts val="0"/>
              </a:spcAft>
              <a:defRPr sz="1700">
                <a:latin typeface="+mn-lt"/>
                <a:cs typeface="+mn-cs"/>
              </a:defRPr>
            </a:lvl1pPr>
          </a:lstStyle>
          <a:p>
            <a:pPr>
              <a:defRPr/>
            </a:pPr>
            <a:fld id="{1F2C527D-A404-4B08-9637-BB0D77D1ED58}" type="datetimeFigureOut">
              <a:rPr lang="en-US"/>
              <a:pPr>
                <a:defRPr/>
              </a:pPr>
              <a:t>10/16/2019</a:t>
            </a:fld>
            <a:endParaRPr lang="en-GB" dirty="0"/>
          </a:p>
        </p:txBody>
      </p:sp>
      <p:sp>
        <p:nvSpPr>
          <p:cNvPr id="4" name="Footer Placeholder 3"/>
          <p:cNvSpPr>
            <a:spLocks noGrp="1"/>
          </p:cNvSpPr>
          <p:nvPr>
            <p:ph type="ftr" sz="quarter" idx="2"/>
          </p:nvPr>
        </p:nvSpPr>
        <p:spPr>
          <a:xfrm>
            <a:off x="0" y="13634876"/>
            <a:ext cx="4302625" cy="718591"/>
          </a:xfrm>
          <a:prstGeom prst="rect">
            <a:avLst/>
          </a:prstGeom>
        </p:spPr>
        <p:txBody>
          <a:bodyPr vert="horz" lIns="132762" tIns="66381" rIns="132762" bIns="66381" rtlCol="0" anchor="b"/>
          <a:lstStyle>
            <a:lvl1pPr algn="l" fontAlgn="auto">
              <a:spcBef>
                <a:spcPts val="0"/>
              </a:spcBef>
              <a:spcAft>
                <a:spcPts val="0"/>
              </a:spcAft>
              <a:defRPr sz="1700">
                <a:latin typeface="+mn-lt"/>
                <a:cs typeface="+mn-cs"/>
              </a:defRPr>
            </a:lvl1pPr>
          </a:lstStyle>
          <a:p>
            <a:pPr>
              <a:defRPr/>
            </a:pPr>
            <a:endParaRPr lang="en-GB" dirty="0"/>
          </a:p>
        </p:txBody>
      </p:sp>
      <p:sp>
        <p:nvSpPr>
          <p:cNvPr id="5" name="Slide Number Placeholder 4"/>
          <p:cNvSpPr>
            <a:spLocks noGrp="1"/>
          </p:cNvSpPr>
          <p:nvPr>
            <p:ph type="sldNum" sz="quarter" idx="3"/>
          </p:nvPr>
        </p:nvSpPr>
        <p:spPr>
          <a:xfrm>
            <a:off x="5621696" y="13634876"/>
            <a:ext cx="4302625" cy="718591"/>
          </a:xfrm>
          <a:prstGeom prst="rect">
            <a:avLst/>
          </a:prstGeom>
        </p:spPr>
        <p:txBody>
          <a:bodyPr vert="horz" lIns="132762" tIns="66381" rIns="132762" bIns="66381" rtlCol="0" anchor="b"/>
          <a:lstStyle>
            <a:lvl1pPr algn="r" fontAlgn="auto">
              <a:spcBef>
                <a:spcPts val="0"/>
              </a:spcBef>
              <a:spcAft>
                <a:spcPts val="0"/>
              </a:spcAft>
              <a:defRPr sz="1700">
                <a:latin typeface="+mn-lt"/>
                <a:cs typeface="+mn-cs"/>
              </a:defRPr>
            </a:lvl1pPr>
          </a:lstStyle>
          <a:p>
            <a:pPr>
              <a:defRPr/>
            </a:pPr>
            <a:fld id="{B1D23119-4904-45E4-8CF2-50FCDBC5D008}" type="slidenum">
              <a:rPr lang="en-GB"/>
              <a:pPr>
                <a:defRPr/>
              </a:pPr>
              <a:t>‹#›</a:t>
            </a:fld>
            <a:endParaRPr lang="en-GB"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625" cy="718592"/>
          </a:xfrm>
          <a:prstGeom prst="rect">
            <a:avLst/>
          </a:prstGeom>
        </p:spPr>
        <p:txBody>
          <a:bodyPr vert="horz" lIns="132762" tIns="66381" rIns="132762" bIns="66381" rtlCol="0"/>
          <a:lstStyle>
            <a:lvl1pPr algn="l" fontAlgn="auto">
              <a:spcBef>
                <a:spcPts val="0"/>
              </a:spcBef>
              <a:spcAft>
                <a:spcPts val="0"/>
              </a:spcAft>
              <a:defRPr sz="1700">
                <a:latin typeface="+mn-lt"/>
                <a:cs typeface="+mn-cs"/>
              </a:defRPr>
            </a:lvl1pPr>
          </a:lstStyle>
          <a:p>
            <a:pPr>
              <a:defRPr/>
            </a:pPr>
            <a:endParaRPr lang="en-GB" dirty="0"/>
          </a:p>
        </p:txBody>
      </p:sp>
      <p:sp>
        <p:nvSpPr>
          <p:cNvPr id="3" name="Date Placeholder 2"/>
          <p:cNvSpPr>
            <a:spLocks noGrp="1"/>
          </p:cNvSpPr>
          <p:nvPr>
            <p:ph type="dt" idx="1"/>
          </p:nvPr>
        </p:nvSpPr>
        <p:spPr>
          <a:xfrm>
            <a:off x="5621696" y="0"/>
            <a:ext cx="4302625" cy="718592"/>
          </a:xfrm>
          <a:prstGeom prst="rect">
            <a:avLst/>
          </a:prstGeom>
        </p:spPr>
        <p:txBody>
          <a:bodyPr vert="horz" lIns="132762" tIns="66381" rIns="132762" bIns="66381" rtlCol="0"/>
          <a:lstStyle>
            <a:lvl1pPr algn="r" fontAlgn="auto">
              <a:spcBef>
                <a:spcPts val="0"/>
              </a:spcBef>
              <a:spcAft>
                <a:spcPts val="0"/>
              </a:spcAft>
              <a:defRPr sz="1700">
                <a:latin typeface="+mn-lt"/>
                <a:cs typeface="+mn-cs"/>
              </a:defRPr>
            </a:lvl1pPr>
          </a:lstStyle>
          <a:p>
            <a:pPr>
              <a:defRPr/>
            </a:pPr>
            <a:fld id="{9DC9988B-FB8B-4CDA-99D0-3B6E65558D7A}" type="datetimeFigureOut">
              <a:rPr lang="en-US"/>
              <a:pPr>
                <a:defRPr/>
              </a:pPr>
              <a:t>10/16/2019</a:t>
            </a:fld>
            <a:endParaRPr lang="en-GB" dirty="0"/>
          </a:p>
        </p:txBody>
      </p:sp>
      <p:sp>
        <p:nvSpPr>
          <p:cNvPr id="4" name="Slide Image Placeholder 3"/>
          <p:cNvSpPr>
            <a:spLocks noGrp="1" noRot="1" noChangeAspect="1"/>
          </p:cNvSpPr>
          <p:nvPr>
            <p:ph type="sldImg" idx="2"/>
          </p:nvPr>
        </p:nvSpPr>
        <p:spPr>
          <a:xfrm>
            <a:off x="1373188" y="1076325"/>
            <a:ext cx="7180262" cy="5384800"/>
          </a:xfrm>
          <a:prstGeom prst="rect">
            <a:avLst/>
          </a:prstGeom>
          <a:noFill/>
          <a:ln w="12700">
            <a:solidFill>
              <a:prstClr val="black"/>
            </a:solidFill>
          </a:ln>
        </p:spPr>
        <p:txBody>
          <a:bodyPr vert="horz" lIns="132762" tIns="66381" rIns="132762" bIns="66381" rtlCol="0" anchor="ctr"/>
          <a:lstStyle/>
          <a:p>
            <a:pPr lvl="0"/>
            <a:endParaRPr lang="en-GB" noProof="0" dirty="0"/>
          </a:p>
        </p:txBody>
      </p:sp>
      <p:sp>
        <p:nvSpPr>
          <p:cNvPr id="5" name="Notes Placeholder 4"/>
          <p:cNvSpPr>
            <a:spLocks noGrp="1"/>
          </p:cNvSpPr>
          <p:nvPr>
            <p:ph type="body" sz="quarter" idx="3"/>
          </p:nvPr>
        </p:nvSpPr>
        <p:spPr>
          <a:xfrm>
            <a:off x="992201" y="6818586"/>
            <a:ext cx="7942238" cy="6460437"/>
          </a:xfrm>
          <a:prstGeom prst="rect">
            <a:avLst/>
          </a:prstGeom>
        </p:spPr>
        <p:txBody>
          <a:bodyPr vert="horz" lIns="132762" tIns="66381" rIns="132762" bIns="6638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13634876"/>
            <a:ext cx="4302625" cy="718591"/>
          </a:xfrm>
          <a:prstGeom prst="rect">
            <a:avLst/>
          </a:prstGeom>
        </p:spPr>
        <p:txBody>
          <a:bodyPr vert="horz" lIns="132762" tIns="66381" rIns="132762" bIns="66381" rtlCol="0" anchor="b"/>
          <a:lstStyle>
            <a:lvl1pPr algn="l" fontAlgn="auto">
              <a:spcBef>
                <a:spcPts val="0"/>
              </a:spcBef>
              <a:spcAft>
                <a:spcPts val="0"/>
              </a:spcAft>
              <a:defRPr sz="1700">
                <a:latin typeface="+mn-lt"/>
                <a:cs typeface="+mn-cs"/>
              </a:defRPr>
            </a:lvl1pPr>
          </a:lstStyle>
          <a:p>
            <a:pPr>
              <a:defRPr/>
            </a:pPr>
            <a:endParaRPr lang="en-GB" dirty="0"/>
          </a:p>
        </p:txBody>
      </p:sp>
      <p:sp>
        <p:nvSpPr>
          <p:cNvPr id="7" name="Slide Number Placeholder 6"/>
          <p:cNvSpPr>
            <a:spLocks noGrp="1"/>
          </p:cNvSpPr>
          <p:nvPr>
            <p:ph type="sldNum" sz="quarter" idx="5"/>
          </p:nvPr>
        </p:nvSpPr>
        <p:spPr>
          <a:xfrm>
            <a:off x="5621696" y="13634876"/>
            <a:ext cx="4302625" cy="718591"/>
          </a:xfrm>
          <a:prstGeom prst="rect">
            <a:avLst/>
          </a:prstGeom>
        </p:spPr>
        <p:txBody>
          <a:bodyPr vert="horz" lIns="132762" tIns="66381" rIns="132762" bIns="66381" rtlCol="0" anchor="b"/>
          <a:lstStyle>
            <a:lvl1pPr algn="r" fontAlgn="auto">
              <a:spcBef>
                <a:spcPts val="0"/>
              </a:spcBef>
              <a:spcAft>
                <a:spcPts val="0"/>
              </a:spcAft>
              <a:defRPr sz="1700">
                <a:latin typeface="+mn-lt"/>
                <a:cs typeface="+mn-cs"/>
              </a:defRPr>
            </a:lvl1pPr>
          </a:lstStyle>
          <a:p>
            <a:pPr>
              <a:defRPr/>
            </a:pPr>
            <a:fld id="{F68C1D61-72BF-4B59-B56A-F555584B7CCC}" type="slidenum">
              <a:rPr lang="en-GB"/>
              <a:pPr>
                <a:defRPr/>
              </a:pPr>
              <a:t>‹#›</a:t>
            </a:fld>
            <a:endParaRPr lang="en-GB"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historic-uk.com/HistoryUK/HistoryofScotland/Robert-Rabbie-Burns/"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independent.co.uk/life-style/food-and-drink/features/fanny-craddock-first-lady-of-food-1625847.html"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500" dirty="0"/>
          </a:p>
        </p:txBody>
      </p:sp>
      <p:sp>
        <p:nvSpPr>
          <p:cNvPr id="4" name="Slide Number Placeholder 3"/>
          <p:cNvSpPr>
            <a:spLocks noGrp="1"/>
          </p:cNvSpPr>
          <p:nvPr>
            <p:ph type="sldNum" sz="quarter" idx="10"/>
          </p:nvPr>
        </p:nvSpPr>
        <p:spPr/>
        <p:txBody>
          <a:bodyPr/>
          <a:lstStyle/>
          <a:p>
            <a:pPr defTabSz="1927567">
              <a:defRPr/>
            </a:pPr>
            <a:fld id="{F68C1D61-72BF-4B59-B56A-F555584B7CCC}" type="slidenum">
              <a:rPr lang="en-GB" sz="3800" kern="0">
                <a:solidFill>
                  <a:sysClr val="windowText" lastClr="000000"/>
                </a:solidFill>
                <a:latin typeface="Calibri"/>
              </a:rPr>
              <a:pPr defTabSz="1927567">
                <a:defRPr/>
              </a:pPr>
              <a:t>1</a:t>
            </a:fld>
            <a:endParaRPr lang="en-GB" sz="3800" kern="0" dirty="0">
              <a:solidFill>
                <a:sysClr val="windowText" lastClr="000000"/>
              </a:solidFill>
              <a:latin typeface="Calibri"/>
            </a:endParaRPr>
          </a:p>
        </p:txBody>
      </p:sp>
    </p:spTree>
    <p:extLst>
      <p:ext uri="{BB962C8B-B14F-4D97-AF65-F5344CB8AC3E}">
        <p14:creationId xmlns:p14="http://schemas.microsoft.com/office/powerpoint/2010/main" val="4050977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defTabSz="1327617" eaLnBrk="1" hangingPunct="1">
              <a:spcBef>
                <a:spcPct val="0"/>
              </a:spcBef>
              <a:defRPr/>
            </a:pPr>
            <a:r>
              <a:rPr lang="en-GB" sz="3500" dirty="0">
                <a:solidFill>
                  <a:srgbClr val="222222"/>
                </a:solidFill>
                <a:latin typeface="Century Gothic" panose="020B0502020202020204" pitchFamily="34" charset="0"/>
                <a:cs typeface="Arial" charset="0"/>
              </a:rPr>
              <a:t>Millets may have been consumed by humans for about 7,000 years and potentially had "a pivotal role in the rise of multi-crop agriculture and settled farming societies“ </a:t>
            </a:r>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25</a:t>
            </a:fld>
            <a:endParaRPr lang="en-GB" dirty="0"/>
          </a:p>
        </p:txBody>
      </p:sp>
    </p:spTree>
    <p:extLst>
      <p:ext uri="{BB962C8B-B14F-4D97-AF65-F5344CB8AC3E}">
        <p14:creationId xmlns:p14="http://schemas.microsoft.com/office/powerpoint/2010/main" val="3999285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35</a:t>
            </a:fld>
            <a:endParaRPr lang="en-GB" dirty="0"/>
          </a:p>
        </p:txBody>
      </p:sp>
    </p:spTree>
    <p:extLst>
      <p:ext uri="{BB962C8B-B14F-4D97-AF65-F5344CB8AC3E}">
        <p14:creationId xmlns:p14="http://schemas.microsoft.com/office/powerpoint/2010/main" val="3363381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Chasen Whisk</a:t>
            </a:r>
            <a:r>
              <a:rPr lang="en-GB" sz="1200" kern="1200" dirty="0">
                <a:solidFill>
                  <a:schemeClr val="tx1"/>
                </a:solidFill>
                <a:effectLst/>
                <a:latin typeface="+mn-lt"/>
                <a:ea typeface="+mn-ea"/>
                <a:cs typeface="+mn-cs"/>
              </a:rPr>
              <a:t> - (or bamboo matcha whisk) is an integral part of the Japanese tea ceremony. It is used to make the powdered green tea called Matcha in a bowl. These days, many types of Chasen can be found in various colours and thickness. The whisk can be used as any whisk but great for frothing up milk!</a:t>
            </a:r>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43</a:t>
            </a:fld>
            <a:endParaRPr lang="en-GB" dirty="0"/>
          </a:p>
        </p:txBody>
      </p:sp>
    </p:spTree>
    <p:extLst>
      <p:ext uri="{BB962C8B-B14F-4D97-AF65-F5344CB8AC3E}">
        <p14:creationId xmlns:p14="http://schemas.microsoft.com/office/powerpoint/2010/main" val="2128858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Tagine</a:t>
            </a:r>
            <a:r>
              <a:rPr lang="en-GB" sz="1200" kern="1200" dirty="0">
                <a:solidFill>
                  <a:schemeClr val="tx1"/>
                </a:solidFill>
                <a:effectLst/>
                <a:latin typeface="+mn-lt"/>
                <a:ea typeface="+mn-ea"/>
                <a:cs typeface="+mn-cs"/>
              </a:rPr>
              <a:t> - A tagine is a conical earthenware pot and the dish prepared in the tagine pot shares the same name as it's cooking vessel. So tagine is a dish and also a cooking pot. Historically, the nomads in North Africa used the tagine pot as a “portable oven”, allowing them to prepare food at anytime while moving around. The food is served in the dish and traditionally everyone eats from the tagine at the same time. It’s a very sociable and for some intimate way of eating.</a:t>
            </a:r>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44</a:t>
            </a:fld>
            <a:endParaRPr lang="en-GB" dirty="0"/>
          </a:p>
        </p:txBody>
      </p:sp>
    </p:spTree>
    <p:extLst>
      <p:ext uri="{BB962C8B-B14F-4D97-AF65-F5344CB8AC3E}">
        <p14:creationId xmlns:p14="http://schemas.microsoft.com/office/powerpoint/2010/main" val="627800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Masala Dabba</a:t>
            </a:r>
            <a:r>
              <a:rPr lang="en-GB" sz="1200" kern="1200" dirty="0">
                <a:solidFill>
                  <a:schemeClr val="tx1"/>
                </a:solidFill>
                <a:effectLst/>
                <a:latin typeface="+mn-lt"/>
                <a:ea typeface="+mn-ea"/>
                <a:cs typeface="+mn-cs"/>
              </a:rPr>
              <a:t> – traditionally used in sub Indian households for the everyday spices used in curries and Indian dishes. Every Sub Indian will have one and will contain the main base spices for a curry like turmeric, chilli powder, cumin/coriander powder, salt, cumin seeds, mustard seeds and garam masala.</a:t>
            </a:r>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45</a:t>
            </a:fld>
            <a:endParaRPr lang="en-GB" dirty="0"/>
          </a:p>
        </p:txBody>
      </p:sp>
    </p:spTree>
    <p:extLst>
      <p:ext uri="{BB962C8B-B14F-4D97-AF65-F5344CB8AC3E}">
        <p14:creationId xmlns:p14="http://schemas.microsoft.com/office/powerpoint/2010/main" val="3761362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see as traditionally British foods?</a:t>
            </a:r>
          </a:p>
          <a:p>
            <a:r>
              <a:rPr lang="en-US" dirty="0"/>
              <a:t>What influences what we eat here in the UK?</a:t>
            </a:r>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46</a:t>
            </a:fld>
            <a:endParaRPr lang="en-GB" dirty="0"/>
          </a:p>
        </p:txBody>
      </p:sp>
    </p:spTree>
    <p:extLst>
      <p:ext uri="{BB962C8B-B14F-4D97-AF65-F5344CB8AC3E}">
        <p14:creationId xmlns:p14="http://schemas.microsoft.com/office/powerpoint/2010/main" val="2996772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a Punch C</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48</a:t>
            </a:fld>
            <a:endParaRPr lang="en-GB" dirty="0"/>
          </a:p>
        </p:txBody>
      </p:sp>
    </p:spTree>
    <p:extLst>
      <p:ext uri="{BB962C8B-B14F-4D97-AF65-F5344CB8AC3E}">
        <p14:creationId xmlns:p14="http://schemas.microsoft.com/office/powerpoint/2010/main" val="1414427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Romans introduced rabbits, along with many other things, for food.</a:t>
            </a:r>
          </a:p>
          <a:p>
            <a:r>
              <a:rPr lang="en-GB" dirty="0"/>
              <a:t>Although distilling had been known from the 13</a:t>
            </a:r>
            <a:r>
              <a:rPr lang="en-GB" baseline="30000" dirty="0"/>
              <a:t>th</a:t>
            </a:r>
            <a:r>
              <a:rPr lang="en-GB" dirty="0"/>
              <a:t> century – Gin only really started to be drunk in large quantities when William III, introduced Dutch distilling techniques into the country toward the end of the 17</a:t>
            </a:r>
            <a:r>
              <a:rPr lang="en-GB" baseline="30000" dirty="0"/>
              <a:t>th</a:t>
            </a:r>
            <a:r>
              <a:rPr lang="en-GB" dirty="0"/>
              <a:t> Century.  </a:t>
            </a:r>
          </a:p>
          <a:p>
            <a:r>
              <a:rPr lang="en-GB" dirty="0"/>
              <a:t>The fork started to be used earlier in the 17</a:t>
            </a:r>
            <a:r>
              <a:rPr lang="en-GB" baseline="30000" dirty="0"/>
              <a:t>th</a:t>
            </a:r>
            <a:r>
              <a:rPr lang="en-GB" dirty="0"/>
              <a:t> Century – before this it was seen as unmanly and an affectation.</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49</a:t>
            </a:fld>
            <a:endParaRPr lang="en-GB" dirty="0"/>
          </a:p>
        </p:txBody>
      </p:sp>
    </p:spTree>
    <p:extLst>
      <p:ext uri="{BB962C8B-B14F-4D97-AF65-F5344CB8AC3E}">
        <p14:creationId xmlns:p14="http://schemas.microsoft.com/office/powerpoint/2010/main" val="125881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Century Gothic" panose="020B0502020202020204" pitchFamily="34" charset="0"/>
              </a:rPr>
              <a:t>As well as pheasants, the Romans brought a variety of exotic foods to Britain, wine, rabbits, pheasants, and hare. </a:t>
            </a:r>
          </a:p>
          <a:p>
            <a:endParaRPr lang="en-GB" dirty="0">
              <a:latin typeface="Century Gothic" panose="020B0502020202020204" pitchFamily="34" charset="0"/>
            </a:endParaRPr>
          </a:p>
          <a:p>
            <a:r>
              <a:rPr lang="en-GB" dirty="0">
                <a:latin typeface="Century Gothic" panose="020B0502020202020204" pitchFamily="34" charset="0"/>
              </a:rPr>
              <a:t>They brought vegetables such as cabbage, leeks, onions and turnips, fruit like cherries and also walnuts.</a:t>
            </a:r>
          </a:p>
          <a:p>
            <a:endParaRPr lang="en-GB" dirty="0">
              <a:latin typeface="Century Gothic" panose="020B0502020202020204" pitchFamily="34" charset="0"/>
            </a:endParaRPr>
          </a:p>
          <a:p>
            <a:r>
              <a:rPr lang="en-GB" dirty="0">
                <a:latin typeface="Century Gothic" panose="020B0502020202020204" pitchFamily="34" charset="0"/>
              </a:rPr>
              <a:t>The Romans’ also brought herbs and flavourings such as garlic, pepper, basil and thyme. Their influence made food healthier and more flavourful!</a:t>
            </a:r>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51</a:t>
            </a:fld>
            <a:endParaRPr lang="en-GB" dirty="0"/>
          </a:p>
        </p:txBody>
      </p:sp>
    </p:spTree>
    <p:extLst>
      <p:ext uri="{BB962C8B-B14F-4D97-AF65-F5344CB8AC3E}">
        <p14:creationId xmlns:p14="http://schemas.microsoft.com/office/powerpoint/2010/main" val="2850072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 at they gave us the word.  When it was first brought to the this country it was made out of Quince and was a favourite foodstuff of Anne Boleyn.</a:t>
            </a:r>
          </a:p>
          <a:p>
            <a:r>
              <a:rPr lang="en-GB" dirty="0"/>
              <a:t>The first recipes using Citrus Fruit did not appear until 1714 – Mary Kettilby</a:t>
            </a:r>
          </a:p>
          <a:p>
            <a:r>
              <a:rPr lang="en-GB" dirty="0"/>
              <a:t>James Robertson created Golden Shred marmalade in 1864</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53</a:t>
            </a:fld>
            <a:endParaRPr lang="en-GB" dirty="0"/>
          </a:p>
        </p:txBody>
      </p:sp>
    </p:spTree>
    <p:extLst>
      <p:ext uri="{BB962C8B-B14F-4D97-AF65-F5344CB8AC3E}">
        <p14:creationId xmlns:p14="http://schemas.microsoft.com/office/powerpoint/2010/main" val="2051831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7F44540E-CB0E-4D63-AEEF-C1E3C1688105}"/>
              </a:ext>
            </a:extLst>
          </p:cNvPr>
          <p:cNvSpPr txBox="1"/>
          <p:nvPr/>
        </p:nvSpPr>
        <p:spPr>
          <a:xfrm>
            <a:off x="8283823" y="18164709"/>
            <a:ext cx="6337284" cy="959540"/>
          </a:xfrm>
          <a:prstGeom prst="rect">
            <a:avLst/>
          </a:prstGeom>
          <a:noFill/>
          <a:ln cap="flat">
            <a:noFill/>
          </a:ln>
        </p:spPr>
        <p:txBody>
          <a:bodyPr vert="horz" wrap="square" lIns="192757" tIns="96379" rIns="192757" bIns="96379" anchor="b" anchorCtr="0" compatLnSpc="1">
            <a:noAutofit/>
          </a:bodyPr>
          <a:lstStyle/>
          <a:p>
            <a:pPr algn="r" defTabSz="1927567" fontAlgn="auto">
              <a:spcBef>
                <a:spcPts val="0"/>
              </a:spcBef>
              <a:spcAft>
                <a:spcPts val="0"/>
              </a:spcAft>
              <a:defRPr sz="1800" b="0" i="0" u="none" strike="noStrike" kern="0" cap="none" spc="0" baseline="0">
                <a:solidFill>
                  <a:srgbClr val="000000"/>
                </a:solidFill>
                <a:uFillTx/>
              </a:defRPr>
            </a:pPr>
            <a:fld id="{E6180A58-D8F6-42F2-9460-79F3DC912BB6}" type="slidenum">
              <a:rPr sz="3800" kern="0">
                <a:solidFill>
                  <a:srgbClr val="000000"/>
                </a:solidFill>
              </a:rPr>
              <a:pPr algn="r" defTabSz="1927567" fontAlgn="auto">
                <a:spcBef>
                  <a:spcPts val="0"/>
                </a:spcBef>
                <a:spcAft>
                  <a:spcPts val="0"/>
                </a:spcAft>
                <a:defRPr sz="1800" b="0" i="0" u="none" strike="noStrike" kern="0" cap="none" spc="0" baseline="0">
                  <a:solidFill>
                    <a:srgbClr val="000000"/>
                  </a:solidFill>
                  <a:uFillTx/>
                </a:defRPr>
              </a:pPr>
              <a:t>4</a:t>
            </a:fld>
            <a:endParaRPr lang="en-GB" sz="3800" kern="0" dirty="0">
              <a:solidFill>
                <a:srgbClr val="000000"/>
              </a:solidFill>
              <a:latin typeface="Calibri"/>
            </a:endParaRPr>
          </a:p>
        </p:txBody>
      </p:sp>
      <p:sp>
        <p:nvSpPr>
          <p:cNvPr id="3" name="Slide Image Placeholder 2">
            <a:extLst>
              <a:ext uri="{FF2B5EF4-FFF2-40B4-BE49-F238E27FC236}">
                <a16:creationId xmlns:a16="http://schemas.microsoft.com/office/drawing/2014/main" id="{8515DEA5-3B54-4BB8-9544-A94D2E8607FB}"/>
              </a:ext>
            </a:extLst>
          </p:cNvPr>
          <p:cNvSpPr>
            <a:spLocks noGrp="1" noRot="1" noChangeAspect="1"/>
          </p:cNvSpPr>
          <p:nvPr>
            <p:ph type="sldImg"/>
          </p:nvPr>
        </p:nvSpPr>
        <p:spPr>
          <a:xfrm>
            <a:off x="3008313" y="2389188"/>
            <a:ext cx="8609012" cy="6456362"/>
          </a:xfrm>
        </p:spPr>
      </p:sp>
      <p:sp>
        <p:nvSpPr>
          <p:cNvPr id="4" name="Rectangle 3">
            <a:extLst>
              <a:ext uri="{FF2B5EF4-FFF2-40B4-BE49-F238E27FC236}">
                <a16:creationId xmlns:a16="http://schemas.microsoft.com/office/drawing/2014/main" id="{DA0E831E-24E8-44FA-AE5D-DE31D9BFF772}"/>
              </a:ext>
            </a:extLst>
          </p:cNvPr>
          <p:cNvSpPr txBox="1">
            <a:spLocks noGrp="1"/>
          </p:cNvSpPr>
          <p:nvPr>
            <p:ph type="body" sz="quarter" idx="1"/>
          </p:nvPr>
        </p:nvSpPr>
        <p:spPr/>
        <p:txBody>
          <a:bodyPr/>
          <a:lstStyle/>
          <a:p>
            <a:endParaRPr lang="en-GB" dirty="0"/>
          </a:p>
        </p:txBody>
      </p:sp>
    </p:spTree>
    <p:extLst>
      <p:ext uri="{BB962C8B-B14F-4D97-AF65-F5344CB8AC3E}">
        <p14:creationId xmlns:p14="http://schemas.microsoft.com/office/powerpoint/2010/main" val="2769861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54</a:t>
            </a:fld>
            <a:endParaRPr lang="en-GB" dirty="0"/>
          </a:p>
        </p:txBody>
      </p:sp>
    </p:spTree>
    <p:extLst>
      <p:ext uri="{BB962C8B-B14F-4D97-AF65-F5344CB8AC3E}">
        <p14:creationId xmlns:p14="http://schemas.microsoft.com/office/powerpoint/2010/main" val="611175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Century Gothic" panose="020B0502020202020204" pitchFamily="34" charset="0"/>
              </a:rPr>
              <a:t>As the Medieval era progressed the foods got more richer and more diverse. K</a:t>
            </a:r>
            <a:r>
              <a:rPr lang="en-GB" dirty="0">
                <a:solidFill>
                  <a:srgbClr val="000000"/>
                </a:solidFill>
                <a:latin typeface="Century Gothic" panose="020B0502020202020204" pitchFamily="34" charset="0"/>
              </a:rPr>
              <a:t>nights and soldiers returning from the Crusades also brought back herbs such as parsley, basil and rosemary. </a:t>
            </a:r>
          </a:p>
          <a:p>
            <a:endParaRPr lang="en-GB" dirty="0">
              <a:solidFill>
                <a:srgbClr val="000000"/>
              </a:solidFill>
              <a:latin typeface="Century Gothic" panose="020B0502020202020204" pitchFamily="34" charset="0"/>
            </a:endParaRPr>
          </a:p>
          <a:p>
            <a:r>
              <a:rPr lang="en-GB" dirty="0">
                <a:solidFill>
                  <a:srgbClr val="000000"/>
                </a:solidFill>
                <a:latin typeface="Century Gothic" panose="020B0502020202020204" pitchFamily="34" charset="0"/>
              </a:rPr>
              <a:t>The first pears to come to England were presented to Henry III by the Sheriffs of the City of London.</a:t>
            </a:r>
          </a:p>
          <a:p>
            <a:endParaRPr lang="en-GB" dirty="0">
              <a:solidFill>
                <a:srgbClr val="000000"/>
              </a:solidFill>
              <a:latin typeface="Century Gothic" panose="020B0502020202020204" pitchFamily="34" charset="0"/>
            </a:endParaRPr>
          </a:p>
          <a:p>
            <a:r>
              <a:rPr lang="en-GB" dirty="0">
                <a:solidFill>
                  <a:srgbClr val="000000"/>
                </a:solidFill>
                <a:latin typeface="Century Gothic" panose="020B0502020202020204" pitchFamily="34" charset="0"/>
              </a:rPr>
              <a:t>That said, the food the rich ate at their feasts, dramatically differed from the poor, who ate a very simple diet. </a:t>
            </a:r>
            <a:endParaRPr lang="en-GB" dirty="0">
              <a:latin typeface="Century Gothic" panose="020B0502020202020204" pitchFamily="34" charset="0"/>
            </a:endParaRPr>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55</a:t>
            </a:fld>
            <a:endParaRPr lang="en-GB" dirty="0"/>
          </a:p>
        </p:txBody>
      </p:sp>
    </p:spTree>
    <p:extLst>
      <p:ext uri="{BB962C8B-B14F-4D97-AF65-F5344CB8AC3E}">
        <p14:creationId xmlns:p14="http://schemas.microsoft.com/office/powerpoint/2010/main" val="2484705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 at they gave us the word.  When it was first brought to the this country it was made out of Quince and was a favourite foodstuff of Anne Boleyn.</a:t>
            </a:r>
          </a:p>
          <a:p>
            <a:r>
              <a:rPr lang="en-GB" dirty="0"/>
              <a:t>The first recipes using Citrus Fruit did not appear until 1714 – Mary Kettilby</a:t>
            </a:r>
          </a:p>
          <a:p>
            <a:r>
              <a:rPr lang="en-GB" dirty="0"/>
              <a:t>James Robertson created Golden Shred marmalade in 1864</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56</a:t>
            </a:fld>
            <a:endParaRPr lang="en-GB" dirty="0"/>
          </a:p>
        </p:txBody>
      </p:sp>
    </p:spTree>
    <p:extLst>
      <p:ext uri="{BB962C8B-B14F-4D97-AF65-F5344CB8AC3E}">
        <p14:creationId xmlns:p14="http://schemas.microsoft.com/office/powerpoint/2010/main" val="3596886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Century Gothic" panose="020B0502020202020204" pitchFamily="34" charset="0"/>
              </a:rPr>
              <a:t>Vikings known to the English and Scottish as the Danes brought</a:t>
            </a:r>
            <a:r>
              <a:rPr lang="en-US" dirty="0">
                <a:latin typeface="Century Gothic" panose="020B0502020202020204" pitchFamily="34" charset="0"/>
                <a:cs typeface="Arial" panose="020B0604020202020204" pitchFamily="34" charset="0"/>
              </a:rPr>
              <a:t> us the techniques for smoking and drying fish. </a:t>
            </a:r>
          </a:p>
          <a:p>
            <a:r>
              <a:rPr lang="en-US" dirty="0">
                <a:latin typeface="Century Gothic" panose="020B0502020202020204" pitchFamily="34" charset="0"/>
                <a:cs typeface="Arial" panose="020B0604020202020204" pitchFamily="34" charset="0"/>
              </a:rPr>
              <a:t>Today their culinary influence can still be felt in Scotland and some parts of northern England. </a:t>
            </a:r>
          </a:p>
          <a:p>
            <a:r>
              <a:rPr lang="en-US" dirty="0">
                <a:latin typeface="Century Gothic" panose="020B0502020202020204" pitchFamily="34" charset="0"/>
                <a:cs typeface="Arial" panose="020B0604020202020204" pitchFamily="34" charset="0"/>
              </a:rPr>
              <a:t>“Collops” is an old Scandinavian word for pieces or slices of meat, and a dish of Collops is traditionally served on </a:t>
            </a:r>
            <a:r>
              <a:rPr lang="en-US" dirty="0">
                <a:latin typeface="Century Gothic" panose="020B0502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Burns Night</a:t>
            </a:r>
            <a:r>
              <a:rPr lang="en-US" dirty="0">
                <a:latin typeface="Century Gothic" panose="020B0502020202020204" pitchFamily="34" charset="0"/>
                <a:cs typeface="Arial" panose="020B0604020202020204" pitchFamily="34" charset="0"/>
              </a:rPr>
              <a:t> (25th January) in Scotland. </a:t>
            </a:r>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57</a:t>
            </a:fld>
            <a:endParaRPr lang="en-GB" dirty="0"/>
          </a:p>
        </p:txBody>
      </p:sp>
    </p:spTree>
    <p:extLst>
      <p:ext uri="{BB962C8B-B14F-4D97-AF65-F5344CB8AC3E}">
        <p14:creationId xmlns:p14="http://schemas.microsoft.com/office/powerpoint/2010/main" val="3683098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Century Gothic" panose="020B0502020202020204" pitchFamily="34" charset="0"/>
              </a:rPr>
              <a:t>As the Medieval era progressed the foods got more richer and more diverse. K</a:t>
            </a:r>
            <a:r>
              <a:rPr lang="en-GB" dirty="0">
                <a:solidFill>
                  <a:srgbClr val="000000"/>
                </a:solidFill>
                <a:latin typeface="Century Gothic" panose="020B0502020202020204" pitchFamily="34" charset="0"/>
              </a:rPr>
              <a:t>nights and soldiers returning from the Crusades also brought back herbs such as parsley, basil and rosemary. </a:t>
            </a:r>
          </a:p>
          <a:p>
            <a:endParaRPr lang="en-GB" dirty="0">
              <a:solidFill>
                <a:srgbClr val="000000"/>
              </a:solidFill>
              <a:latin typeface="Century Gothic" panose="020B0502020202020204" pitchFamily="34" charset="0"/>
            </a:endParaRPr>
          </a:p>
          <a:p>
            <a:r>
              <a:rPr lang="en-GB" dirty="0">
                <a:solidFill>
                  <a:srgbClr val="000000"/>
                </a:solidFill>
                <a:latin typeface="Century Gothic" panose="020B0502020202020204" pitchFamily="34" charset="0"/>
              </a:rPr>
              <a:t>The first pears to come to England were presented to Henry III by the Sheriffs of the City of London.</a:t>
            </a:r>
          </a:p>
          <a:p>
            <a:endParaRPr lang="en-GB" dirty="0">
              <a:solidFill>
                <a:srgbClr val="000000"/>
              </a:solidFill>
              <a:latin typeface="Century Gothic" panose="020B0502020202020204" pitchFamily="34" charset="0"/>
            </a:endParaRPr>
          </a:p>
          <a:p>
            <a:r>
              <a:rPr lang="en-GB" dirty="0">
                <a:solidFill>
                  <a:srgbClr val="000000"/>
                </a:solidFill>
                <a:latin typeface="Century Gothic" panose="020B0502020202020204" pitchFamily="34" charset="0"/>
              </a:rPr>
              <a:t>That said, the food the rich ate at their feasts, dramatically differed from the poor, who ate a very simple diet. </a:t>
            </a:r>
            <a:endParaRPr lang="en-GB" dirty="0">
              <a:latin typeface="Century Gothic" panose="020B0502020202020204" pitchFamily="34" charset="0"/>
            </a:endParaRPr>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58</a:t>
            </a:fld>
            <a:endParaRPr lang="en-GB" dirty="0"/>
          </a:p>
        </p:txBody>
      </p:sp>
    </p:spTree>
    <p:extLst>
      <p:ext uri="{BB962C8B-B14F-4D97-AF65-F5344CB8AC3E}">
        <p14:creationId xmlns:p14="http://schemas.microsoft.com/office/powerpoint/2010/main" val="3252025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Developed by the Dutch in what used to be the Southern Netherlands and is now Belgium.</a:t>
            </a:r>
          </a:p>
          <a:p>
            <a:endParaRPr lang="en-GB" dirty="0"/>
          </a:p>
          <a:p>
            <a:r>
              <a:rPr lang="en-GB" dirty="0"/>
              <a:t>Earlier versions may have come across with the Romans, but the type we know now is definitely Dutch and along with Gin would have been popularised during his reign in the late 17</a:t>
            </a:r>
            <a:r>
              <a:rPr lang="en-GB" baseline="30000" dirty="0"/>
              <a:t>th</a:t>
            </a:r>
            <a:r>
              <a:rPr lang="en-GB" dirty="0"/>
              <a:t> Century.</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59</a:t>
            </a:fld>
            <a:endParaRPr lang="en-GB" dirty="0"/>
          </a:p>
        </p:txBody>
      </p:sp>
    </p:spTree>
    <p:extLst>
      <p:ext uri="{BB962C8B-B14F-4D97-AF65-F5344CB8AC3E}">
        <p14:creationId xmlns:p14="http://schemas.microsoft.com/office/powerpoint/2010/main" val="337864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In the 19</a:t>
            </a:r>
            <a:r>
              <a:rPr lang="en-GB" sz="1200" baseline="30000" dirty="0"/>
              <a:t>th</a:t>
            </a:r>
            <a:r>
              <a:rPr lang="en-GB" sz="1200" dirty="0"/>
              <a:t> Century one third of all shipping flew under the British flag</a:t>
            </a:r>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60</a:t>
            </a:fld>
            <a:endParaRPr lang="en-GB" dirty="0"/>
          </a:p>
        </p:txBody>
      </p:sp>
    </p:spTree>
    <p:extLst>
      <p:ext uri="{BB962C8B-B14F-4D97-AF65-F5344CB8AC3E}">
        <p14:creationId xmlns:p14="http://schemas.microsoft.com/office/powerpoint/2010/main" val="555898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Initially the food that was imported were dry goods that could be stored and prepared (ground) in the UK.  Because of distance they were very expensive.</a:t>
            </a:r>
          </a:p>
          <a:p>
            <a:endParaRPr lang="en-GB" dirty="0"/>
          </a:p>
          <a:p>
            <a:r>
              <a:rPr lang="en-GB" dirty="0"/>
              <a:t>Although the British had an empire, food either didn’t travel because there was no way to preserve it.  Or there was no one to cook foreign food to an acceptable standard in the UK.  Often foreign food items would be difficult to obtain and too expense for ordinary people for ordinary people to afford.</a:t>
            </a:r>
          </a:p>
          <a:p>
            <a:endParaRPr lang="en-GB" dirty="0"/>
          </a:p>
          <a:p>
            <a:r>
              <a:rPr lang="en-GB" dirty="0"/>
              <a:t>To preserve a distance between themselves and the people they ruled over the British would import stuff from home.  The Keiller’s produced marmalade and jams – they would later go on to produce Dundee Cakes in tins, which would be shipped throughout the empire.</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61</a:t>
            </a:fld>
            <a:endParaRPr lang="en-GB" dirty="0"/>
          </a:p>
        </p:txBody>
      </p:sp>
    </p:spTree>
    <p:extLst>
      <p:ext uri="{BB962C8B-B14F-4D97-AF65-F5344CB8AC3E}">
        <p14:creationId xmlns:p14="http://schemas.microsoft.com/office/powerpoint/2010/main" val="353090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World War One – Many of the big houses with many, male servants, were required to surrender them for the war effort.  Domestic service was not a protected area of work.   When the war was over many people, but especially women; having had better paid work in factories, refused to return to badly paid domestic services.  The vast variety of servants for niche areas of work within a home had to be severely reduced. </a:t>
            </a:r>
          </a:p>
          <a:p>
            <a:r>
              <a:rPr lang="en-GB" dirty="0"/>
              <a:t>This meant that many people had to learn to cook their own food for the first time.</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62</a:t>
            </a:fld>
            <a:endParaRPr lang="en-GB" dirty="0"/>
          </a:p>
        </p:txBody>
      </p:sp>
    </p:spTree>
    <p:extLst>
      <p:ext uri="{BB962C8B-B14F-4D97-AF65-F5344CB8AC3E}">
        <p14:creationId xmlns:p14="http://schemas.microsoft.com/office/powerpoint/2010/main" val="7008690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63</a:t>
            </a:fld>
            <a:endParaRPr lang="en-GB" dirty="0"/>
          </a:p>
        </p:txBody>
      </p:sp>
    </p:spTree>
    <p:extLst>
      <p:ext uri="{BB962C8B-B14F-4D97-AF65-F5344CB8AC3E}">
        <p14:creationId xmlns:p14="http://schemas.microsoft.com/office/powerpoint/2010/main" val="3619628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p:spPr>
      </p:sp>
      <p:sp>
        <p:nvSpPr>
          <p:cNvPr id="81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
        <p:nvSpPr>
          <p:cNvPr id="5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1927567" fontAlgn="base">
              <a:spcBef>
                <a:spcPct val="0"/>
              </a:spcBef>
              <a:spcAft>
                <a:spcPct val="0"/>
              </a:spcAft>
              <a:defRPr/>
            </a:pPr>
            <a:fld id="{15ACD30C-3BB6-432E-98AA-02C02C061795}" type="slidenum">
              <a:rPr lang="en-US" sz="2500">
                <a:solidFill>
                  <a:prstClr val="black"/>
                </a:solidFill>
                <a:latin typeface="Calibri" panose="020F0502020204030204"/>
              </a:rPr>
              <a:pPr defTabSz="1927567" fontAlgn="base">
                <a:spcBef>
                  <a:spcPct val="0"/>
                </a:spcBef>
                <a:spcAft>
                  <a:spcPct val="0"/>
                </a:spcAft>
                <a:defRPr/>
              </a:pPr>
              <a:t>5</a:t>
            </a:fld>
            <a:endParaRPr lang="en-US" sz="2500" dirty="0">
              <a:solidFill>
                <a:prstClr val="black"/>
              </a:solidFill>
              <a:latin typeface="Calibri" panose="020F0502020204030204"/>
            </a:endParaRPr>
          </a:p>
        </p:txBody>
      </p:sp>
    </p:spTree>
    <p:extLst>
      <p:ext uri="{BB962C8B-B14F-4D97-AF65-F5344CB8AC3E}">
        <p14:creationId xmlns:p14="http://schemas.microsoft.com/office/powerpoint/2010/main" val="3528621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Culture refers to the ideas, behaviours, attitudes, and traditions that exist within a large group of people. These ideas, behaviours, traditions, etc. are passed down from one generation to the next and are often resistant to change. Different cultures have different ideas and attitudes regarding food. The general population in the UK tends to eat meat, fish, shellfish, vegetables and fruits, but some groups have the belief that eating certain foods is wrong. For example, to Hindus the cow is a sacred animal and so beef, to them, is not a food. Jews have religious laws forbidding them to eat pork and shellfish, so these are also not viewed as food. These examples illustrate how culture influences food preference. Furthermore, there are cultural differences in the way that people eat, which again influences food preference. There can also be changes within a culture over time and in societies like the US and the UK, there has been a move towards ‘grazing’ rather than sitting down and eating meals and also an increased preference for convenience foods and takeaway meals.</a:t>
            </a:r>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64</a:t>
            </a:fld>
            <a:endParaRPr lang="en-GB" dirty="0"/>
          </a:p>
        </p:txBody>
      </p:sp>
    </p:spTree>
    <p:extLst>
      <p:ext uri="{BB962C8B-B14F-4D97-AF65-F5344CB8AC3E}">
        <p14:creationId xmlns:p14="http://schemas.microsoft.com/office/powerpoint/2010/main" val="22060760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classic British dishes have been created or inspired by immigrants?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Participants may say: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Chicken Tikka Masala (originally Butter Chicken in India)</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Chow Mein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Pizza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Fish and Chips (The first Chip Shop opened by Jewish Immigrants in 1863)</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Kebabs and Chili sauce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Not all migration has provided food – no Irish restaurants</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Culture refers to the ideas, behaviours, attitudes, and traditions that exist within a large group of people. These ideas, behaviours, traditions, etc. are passed down from one generation to the next and are often resistant to change. Different cultures have different ideas and attitudes regarding food. The general population in the UK tends to eat meat, fish, shellfish, vegetables and fruits, but some groups have the belief that eating certain foods is wrong. For example, to Hindus the cow is a sacred animal and so beef, to them, is not a food. Jews have religious laws forbidding them to eat pork and shellfish, so these are also not viewed as food. These examples illustrate how culture influences food preference. Furthermore, there are cultural differences in the way that people eat, which again influences food preference. There can also be changes within a culture over time and in societies like the US and the UK, there has been a move towards ‘grazing’ rather than sitting down and eating meals and also an increased preference for convenience foods and takeaway meals.</a:t>
            </a:r>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65</a:t>
            </a:fld>
            <a:endParaRPr lang="en-GB" dirty="0"/>
          </a:p>
        </p:txBody>
      </p:sp>
    </p:spTree>
    <p:extLst>
      <p:ext uri="{BB962C8B-B14F-4D97-AF65-F5344CB8AC3E}">
        <p14:creationId xmlns:p14="http://schemas.microsoft.com/office/powerpoint/2010/main" val="605994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Rather than waiting for food experiences to come to us the British have gone exploring and found even more tastes to enjoy.</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66</a:t>
            </a:fld>
            <a:endParaRPr lang="en-GB" dirty="0"/>
          </a:p>
        </p:txBody>
      </p:sp>
    </p:spTree>
    <p:extLst>
      <p:ext uri="{BB962C8B-B14F-4D97-AF65-F5344CB8AC3E}">
        <p14:creationId xmlns:p14="http://schemas.microsoft.com/office/powerpoint/2010/main" val="6101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people if they can think of other cuisine than Thai.</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67</a:t>
            </a:fld>
            <a:endParaRPr lang="en-GB" dirty="0"/>
          </a:p>
        </p:txBody>
      </p:sp>
    </p:spTree>
    <p:extLst>
      <p:ext uri="{BB962C8B-B14F-4D97-AF65-F5344CB8AC3E}">
        <p14:creationId xmlns:p14="http://schemas.microsoft.com/office/powerpoint/2010/main" val="963790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people how many celebrity chefs they can think of.</a:t>
            </a:r>
          </a:p>
          <a:p>
            <a:endParaRPr lang="en-GB" dirty="0"/>
          </a:p>
          <a:p>
            <a:r>
              <a:rPr lang="en-GB" dirty="0"/>
              <a:t>The photo is of Fanny Craddock</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68</a:t>
            </a:fld>
            <a:endParaRPr lang="en-GB" dirty="0"/>
          </a:p>
        </p:txBody>
      </p:sp>
    </p:spTree>
    <p:extLst>
      <p:ext uri="{BB962C8B-B14F-4D97-AF65-F5344CB8AC3E}">
        <p14:creationId xmlns:p14="http://schemas.microsoft.com/office/powerpoint/2010/main" val="640189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Delia’s popularity also translated commercially: products featured on her shows, such as frozen mash, and utensils, such as an omelette pan, became overnight mega-sellers.  And unlike the mildly terrifying </a:t>
            </a:r>
            <a:r>
              <a:rPr lang="en-GB" sz="1200" u="none" dirty="0">
                <a:hlinkClick r:id="rId3"/>
              </a:rPr>
              <a:t>Fanny Cradock</a:t>
            </a:r>
            <a:r>
              <a:rPr lang="en-GB" sz="1200" dirty="0"/>
              <a:t> before her, Delia was no food snob.  Her debut bestseller </a:t>
            </a:r>
            <a:r>
              <a:rPr lang="en-GB" sz="1200" i="1" dirty="0"/>
              <a:t>How to Cheat at Cooking </a:t>
            </a:r>
            <a:r>
              <a:rPr lang="en-GB" sz="1200" dirty="0"/>
              <a:t>(1971 and reproduced in 2008) featured time-saving recipes and quick cookery tips – a forward-thinking idea for our own fast-paced times.</a:t>
            </a:r>
          </a:p>
          <a:p>
            <a:endParaRPr lang="en-GB" sz="1200" dirty="0"/>
          </a:p>
          <a:p>
            <a:r>
              <a:rPr lang="en-GB" sz="1200" dirty="0"/>
              <a:t>Delia- the basics quick, easy to do </a:t>
            </a:r>
          </a:p>
          <a:p>
            <a:r>
              <a:rPr lang="en-GB" sz="1200" dirty="0"/>
              <a:t>Jamie School Dinners </a:t>
            </a:r>
          </a:p>
          <a:p>
            <a:r>
              <a:rPr lang="en-GB" sz="1200" dirty="0"/>
              <a:t>Hugh Fearnley Whittingstall - fish campaign </a:t>
            </a:r>
          </a:p>
          <a:p>
            <a:r>
              <a:rPr lang="en-GB" sz="1200" dirty="0"/>
              <a:t>Nigella – fun with food – indulgence </a:t>
            </a:r>
          </a:p>
          <a:p>
            <a:r>
              <a:rPr lang="en-GB" dirty="0"/>
              <a:t>Ainsley Harriot – cooking games shows</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69</a:t>
            </a:fld>
            <a:endParaRPr lang="en-GB" dirty="0"/>
          </a:p>
        </p:txBody>
      </p:sp>
    </p:spTree>
    <p:extLst>
      <p:ext uri="{BB962C8B-B14F-4D97-AF65-F5344CB8AC3E}">
        <p14:creationId xmlns:p14="http://schemas.microsoft.com/office/powerpoint/2010/main" val="30349746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These dishes were mainly served in more affluent households because they took so long to prepare. It wasn’t until the 1970’s did pasta get more mainstream and accessible for the average family.</a:t>
            </a:r>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74</a:t>
            </a:fld>
            <a:endParaRPr lang="en-GB" dirty="0"/>
          </a:p>
        </p:txBody>
      </p:sp>
    </p:spTree>
    <p:extLst>
      <p:ext uri="{BB962C8B-B14F-4D97-AF65-F5344CB8AC3E}">
        <p14:creationId xmlns:p14="http://schemas.microsoft.com/office/powerpoint/2010/main" val="11344732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Romans bought broccoli to Britain, it was a popular vegetable for them as it is easy and fast growing.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When first re-introduced in England in the mid-18th century, broccoli was referred to as "Italian asparagus." It was available in supermarkets from the 1970’s and was only available in season. </a:t>
            </a:r>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82</a:t>
            </a:fld>
            <a:endParaRPr lang="en-GB" dirty="0"/>
          </a:p>
        </p:txBody>
      </p:sp>
    </p:spTree>
    <p:extLst>
      <p:ext uri="{BB962C8B-B14F-4D97-AF65-F5344CB8AC3E}">
        <p14:creationId xmlns:p14="http://schemas.microsoft.com/office/powerpoint/2010/main" val="36038515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 became cheaper once it started being produced in India in the 19</a:t>
            </a:r>
            <a:r>
              <a:rPr lang="en-GB" baseline="30000" dirty="0"/>
              <a:t>th</a:t>
            </a:r>
            <a:r>
              <a:rPr lang="en-GB" dirty="0"/>
              <a:t> Century.  It’s low cost enabled may people to partake.  The British made the drink their own by adding milk and sugar, much to the disgust of the rest of the world!</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86</a:t>
            </a:fld>
            <a:endParaRPr lang="en-GB" dirty="0"/>
          </a:p>
        </p:txBody>
      </p:sp>
    </p:spTree>
    <p:extLst>
      <p:ext uri="{BB962C8B-B14F-4D97-AF65-F5344CB8AC3E}">
        <p14:creationId xmlns:p14="http://schemas.microsoft.com/office/powerpoint/2010/main" val="28142301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Fish and chips were cheap.  They catered to people in poor areas who had no access to a place to prepare food.   They were ideal for households where all the adults and often the children, worked long hours with little or no time to cook.</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90</a:t>
            </a:fld>
            <a:endParaRPr lang="en-GB" dirty="0"/>
          </a:p>
        </p:txBody>
      </p:sp>
    </p:spTree>
    <p:extLst>
      <p:ext uri="{BB962C8B-B14F-4D97-AF65-F5344CB8AC3E}">
        <p14:creationId xmlns:p14="http://schemas.microsoft.com/office/powerpoint/2010/main" val="4123806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27617">
              <a:defRPr/>
            </a:pPr>
            <a:r>
              <a:rPr lang="en-US" dirty="0"/>
              <a:t>(trainer facilitates this quickly starting with A and moving round the group)</a:t>
            </a:r>
            <a:endParaRPr lang="en-GB" dirty="0"/>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7</a:t>
            </a:fld>
            <a:endParaRPr lang="en-GB" dirty="0"/>
          </a:p>
        </p:txBody>
      </p:sp>
    </p:spTree>
    <p:extLst>
      <p:ext uri="{BB962C8B-B14F-4D97-AF65-F5344CB8AC3E}">
        <p14:creationId xmlns:p14="http://schemas.microsoft.com/office/powerpoint/2010/main" val="36942663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92</a:t>
            </a:fld>
            <a:endParaRPr lang="en-GB" dirty="0"/>
          </a:p>
        </p:txBody>
      </p:sp>
    </p:spTree>
    <p:extLst>
      <p:ext uri="{BB962C8B-B14F-4D97-AF65-F5344CB8AC3E}">
        <p14:creationId xmlns:p14="http://schemas.microsoft.com/office/powerpoint/2010/main" val="17788354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102</a:t>
            </a:fld>
            <a:endParaRPr lang="en-GB" dirty="0"/>
          </a:p>
        </p:txBody>
      </p:sp>
    </p:spTree>
    <p:extLst>
      <p:ext uri="{BB962C8B-B14F-4D97-AF65-F5344CB8AC3E}">
        <p14:creationId xmlns:p14="http://schemas.microsoft.com/office/powerpoint/2010/main" val="2950130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9</a:t>
            </a:fld>
            <a:endParaRPr lang="en-GB" dirty="0"/>
          </a:p>
        </p:txBody>
      </p:sp>
    </p:spTree>
    <p:extLst>
      <p:ext uri="{BB962C8B-B14F-4D97-AF65-F5344CB8AC3E}">
        <p14:creationId xmlns:p14="http://schemas.microsoft.com/office/powerpoint/2010/main" val="1073058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Tony Blair went to St John’s College – reading Jurisprudence</a:t>
            </a:r>
          </a:p>
          <a:p>
            <a:r>
              <a:rPr lang="en-GB" dirty="0"/>
              <a:t>David Cameron went to Brasenose College – reading Philosophy, Politics and Economics</a:t>
            </a:r>
          </a:p>
          <a:p>
            <a:r>
              <a:rPr lang="en-GB" dirty="0"/>
              <a:t>Theresa May went to St Hughes College – reading Geography</a:t>
            </a:r>
          </a:p>
          <a:p>
            <a:r>
              <a:rPr lang="en-GB" dirty="0"/>
              <a:t>Boris Johnson went to Balliol College – reading Literae Humaniores (Classics)</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11</a:t>
            </a:fld>
            <a:endParaRPr lang="en-GB" dirty="0"/>
          </a:p>
        </p:txBody>
      </p:sp>
    </p:spTree>
    <p:extLst>
      <p:ext uri="{BB962C8B-B14F-4D97-AF65-F5344CB8AC3E}">
        <p14:creationId xmlns:p14="http://schemas.microsoft.com/office/powerpoint/2010/main" val="3301977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12</a:t>
            </a:fld>
            <a:endParaRPr lang="en-GB" dirty="0"/>
          </a:p>
        </p:txBody>
      </p:sp>
    </p:spTree>
    <p:extLst>
      <p:ext uri="{BB962C8B-B14F-4D97-AF65-F5344CB8AC3E}">
        <p14:creationId xmlns:p14="http://schemas.microsoft.com/office/powerpoint/2010/main" val="3879923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of the countries on the right had a single student here at Oxford</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14</a:t>
            </a:fld>
            <a:endParaRPr lang="en-GB" dirty="0"/>
          </a:p>
        </p:txBody>
      </p:sp>
    </p:spTree>
    <p:extLst>
      <p:ext uri="{BB962C8B-B14F-4D97-AF65-F5344CB8AC3E}">
        <p14:creationId xmlns:p14="http://schemas.microsoft.com/office/powerpoint/2010/main" val="527515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Originally called Jaca by the Portuguese who were the first Europeans to see it and who couldn’t pronounce the Malayam term </a:t>
            </a:r>
            <a:r>
              <a:rPr lang="en-GB" i="1" dirty="0"/>
              <a:t>Chakka.</a:t>
            </a:r>
          </a:p>
          <a:p>
            <a:endParaRPr lang="en-GB" i="1" dirty="0"/>
          </a:p>
          <a:p>
            <a:endParaRPr lang="en-GB" i="1"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18</a:t>
            </a:fld>
            <a:endParaRPr lang="en-GB" dirty="0"/>
          </a:p>
        </p:txBody>
      </p:sp>
    </p:spTree>
    <p:extLst>
      <p:ext uri="{BB962C8B-B14F-4D97-AF65-F5344CB8AC3E}">
        <p14:creationId xmlns:p14="http://schemas.microsoft.com/office/powerpoint/2010/main" val="2851528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5" name="Rectangle 8"/>
          <p:cNvSpPr>
            <a:spLocks noChangeArrowheads="1"/>
          </p:cNvSpPr>
          <p:nvPr userDrawn="1"/>
        </p:nvSpPr>
        <p:spPr bwMode="auto">
          <a:xfrm>
            <a:off x="714375" y="2889250"/>
            <a:ext cx="2595563" cy="254000"/>
          </a:xfrm>
          <a:prstGeom prst="rect">
            <a:avLst/>
          </a:prstGeom>
          <a:solidFill>
            <a:schemeClr val="bg1">
              <a:lumMod val="8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GB" dirty="0">
              <a:latin typeface="+mn-lt"/>
              <a:cs typeface="+mn-cs"/>
            </a:endParaRPr>
          </a:p>
        </p:txBody>
      </p:sp>
      <p:sp>
        <p:nvSpPr>
          <p:cNvPr id="6" name="Rectangle 9"/>
          <p:cNvSpPr>
            <a:spLocks noChangeArrowheads="1"/>
          </p:cNvSpPr>
          <p:nvPr userDrawn="1"/>
        </p:nvSpPr>
        <p:spPr bwMode="auto">
          <a:xfrm>
            <a:off x="3309938" y="2889250"/>
            <a:ext cx="2595563" cy="254000"/>
          </a:xfrm>
          <a:prstGeom prst="rect">
            <a:avLst/>
          </a:prstGeom>
          <a:solidFill>
            <a:srgbClr val="FF3399"/>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GB" dirty="0">
              <a:latin typeface="+mn-lt"/>
              <a:cs typeface="+mn-cs"/>
            </a:endParaRPr>
          </a:p>
        </p:txBody>
      </p:sp>
      <p:sp>
        <p:nvSpPr>
          <p:cNvPr id="7" name="Rectangle 10"/>
          <p:cNvSpPr>
            <a:spLocks noChangeArrowheads="1"/>
          </p:cNvSpPr>
          <p:nvPr userDrawn="1"/>
        </p:nvSpPr>
        <p:spPr bwMode="auto">
          <a:xfrm>
            <a:off x="5905500" y="2889250"/>
            <a:ext cx="2595563" cy="254000"/>
          </a:xfrm>
          <a:prstGeom prst="rect">
            <a:avLst/>
          </a:prstGeom>
          <a:solidFill>
            <a:schemeClr val="tx1">
              <a:lumMod val="65000"/>
              <a:lumOff val="3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GB" dirty="0">
              <a:latin typeface="+mn-lt"/>
              <a:cs typeface="+mn-cs"/>
            </a:endParaRPr>
          </a:p>
        </p:txBody>
      </p:sp>
      <p:sp>
        <p:nvSpPr>
          <p:cNvPr id="193538" name="Rectangle 2"/>
          <p:cNvSpPr>
            <a:spLocks noGrp="1" noChangeArrowheads="1"/>
          </p:cNvSpPr>
          <p:nvPr>
            <p:ph type="ctrTitle"/>
          </p:nvPr>
        </p:nvSpPr>
        <p:spPr>
          <a:xfrm>
            <a:off x="714348" y="928670"/>
            <a:ext cx="7772400" cy="2127250"/>
          </a:xfrm>
        </p:spPr>
        <p:txBody>
          <a:bodyPr/>
          <a:lstStyle>
            <a:lvl1pPr algn="ctr">
              <a:defRPr sz="5200" b="1">
                <a:solidFill>
                  <a:schemeClr val="tx1">
                    <a:lumMod val="65000"/>
                    <a:lumOff val="35000"/>
                  </a:schemeClr>
                </a:solidFill>
                <a:latin typeface="Century Gothic" pitchFamily="34" charset="0"/>
              </a:defRPr>
            </a:lvl1pPr>
          </a:lstStyle>
          <a:p>
            <a:r>
              <a:rPr lang="en-US"/>
              <a:t>Click to edit Master title style</a:t>
            </a:r>
            <a:endParaRPr lang="en-US" dirty="0"/>
          </a:p>
        </p:txBody>
      </p:sp>
      <p:sp>
        <p:nvSpPr>
          <p:cNvPr id="193539" name="Rectangle 3"/>
          <p:cNvSpPr>
            <a:spLocks noGrp="1" noChangeArrowheads="1"/>
          </p:cNvSpPr>
          <p:nvPr>
            <p:ph type="subTitle" idx="1"/>
          </p:nvPr>
        </p:nvSpPr>
        <p:spPr>
          <a:xfrm>
            <a:off x="1371600" y="3270250"/>
            <a:ext cx="6400800" cy="2209800"/>
          </a:xfrm>
        </p:spPr>
        <p:txBody>
          <a:bodyPr/>
          <a:lstStyle>
            <a:lvl1pPr marL="0" indent="0" algn="ctr">
              <a:buFont typeface="Wingdings" pitchFamily="2" charset="2"/>
              <a:buNone/>
              <a:defRPr sz="3000">
                <a:solidFill>
                  <a:schemeClr val="tx1"/>
                </a:solidFill>
                <a:latin typeface="Century Gothic" pitchFamily="34" charset="0"/>
              </a:defRPr>
            </a:lvl1pPr>
          </a:lstStyle>
          <a:p>
            <a:r>
              <a:rPr lang="en-US"/>
              <a:t>Click to edit Master subtitle style</a:t>
            </a:r>
            <a:endParaRPr lang="en-US" dirty="0"/>
          </a:p>
        </p:txBody>
      </p:sp>
      <p:sp>
        <p:nvSpPr>
          <p:cNvPr id="9" name="Rectangle 4"/>
          <p:cNvSpPr>
            <a:spLocks noGrp="1" noChangeArrowheads="1"/>
          </p:cNvSpPr>
          <p:nvPr>
            <p:ph type="dt" sz="half" idx="10"/>
          </p:nvPr>
        </p:nvSpPr>
        <p:spPr/>
        <p:txBody>
          <a:bodyPr/>
          <a:lstStyle>
            <a:lvl1pPr>
              <a:defRPr/>
            </a:lvl1pPr>
          </a:lstStyle>
          <a:p>
            <a:pPr>
              <a:defRPr/>
            </a:pPr>
            <a:endParaRPr lang="en-US" dirty="0"/>
          </a:p>
        </p:txBody>
      </p:sp>
      <p:sp>
        <p:nvSpPr>
          <p:cNvPr id="10" name="Rectangle 5"/>
          <p:cNvSpPr>
            <a:spLocks noGrp="1" noChangeArrowheads="1"/>
          </p:cNvSpPr>
          <p:nvPr>
            <p:ph type="ftr" sz="quarter" idx="11"/>
          </p:nvPr>
        </p:nvSpPr>
        <p:spPr/>
        <p:txBody>
          <a:bodyPr/>
          <a:lstStyle>
            <a:lvl1pPr>
              <a:defRPr/>
            </a:lvl1pPr>
          </a:lstStyle>
          <a:p>
            <a:pPr>
              <a:defRPr/>
            </a:pPr>
            <a:endParaRPr lang="en-US" dirty="0"/>
          </a:p>
        </p:txBody>
      </p:sp>
      <p:sp>
        <p:nvSpPr>
          <p:cNvPr id="11" name="Rectangle 6"/>
          <p:cNvSpPr>
            <a:spLocks noGrp="1" noChangeArrowheads="1"/>
          </p:cNvSpPr>
          <p:nvPr>
            <p:ph type="sldNum" sz="quarter" idx="12"/>
          </p:nvPr>
        </p:nvSpPr>
        <p:spPr/>
        <p:txBody>
          <a:bodyPr/>
          <a:lstStyle>
            <a:lvl1pPr>
              <a:defRPr/>
            </a:lvl1pPr>
          </a:lstStyle>
          <a:p>
            <a:pPr>
              <a:defRPr/>
            </a:pPr>
            <a:fld id="{9CC18033-F392-4581-A3DE-23E3D25397C5}" type="slidenum">
              <a:rPr lang="en-US"/>
              <a:pPr>
                <a:defRPr/>
              </a:pPr>
              <a:t>‹#›</a:t>
            </a:fld>
            <a:endParaRPr lang="en-US" dirty="0"/>
          </a:p>
        </p:txBody>
      </p:sp>
      <p:pic>
        <p:nvPicPr>
          <p:cNvPr id="12" name="Picture 11" descr="C:\Users\Kaan\AppData\Local\Microsoft\Windows\Temporary Internet Files\Content.Outlook\JCLLNTJY\ChallengeLogo (3).png"/>
          <p:cNvPicPr/>
          <p:nvPr userDrawn="1"/>
        </p:nvPicPr>
        <p:blipFill>
          <a:blip r:embed="rId2" cstate="print"/>
          <a:srcRect/>
          <a:stretch>
            <a:fillRect/>
          </a:stretch>
        </p:blipFill>
        <p:spPr bwMode="auto">
          <a:xfrm>
            <a:off x="467544" y="0"/>
            <a:ext cx="816522" cy="1008993"/>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3B92C41-0F85-45E0-B3DC-9AAE49DBFFB0}" type="datetimeFigureOut">
              <a:rPr lang="en-US"/>
              <a:pPr>
                <a:defRPr/>
              </a:pPr>
              <a:t>10/16/2019</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1F8E8FF1-FC94-410B-A79C-E99F12F03628}" type="slidenum">
              <a:rPr lang="en-GB"/>
              <a:pPr>
                <a:defRPr/>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2890257-5B3C-4829-8BAA-309FD9399B2F}" type="datetimeFigureOut">
              <a:rPr lang="en-US"/>
              <a:pPr>
                <a:defRPr/>
              </a:pPr>
              <a:t>10/16/2019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6CB16800-6E1F-4ECE-9E3A-A32FF098E528}" type="slidenum">
              <a:rPr lang="en-GB"/>
              <a:pPr>
                <a:defRPr/>
              </a:pPr>
              <a:t>‹#›</a:t>
            </a:fld>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p:txBody>
      </p:sp>
      <p:sp>
        <p:nvSpPr>
          <p:cNvPr id="4" name="Date Placeholder 3"/>
          <p:cNvSpPr>
            <a:spLocks noGrp="1"/>
          </p:cNvSpPr>
          <p:nvPr>
            <p:ph type="dt" sz="half" idx="10"/>
          </p:nvPr>
        </p:nvSpPr>
        <p:spPr/>
        <p:txBody>
          <a:bodyPr/>
          <a:lstStyle>
            <a:lvl1pPr>
              <a:defRPr/>
            </a:lvl1pPr>
          </a:lstStyle>
          <a:p>
            <a:pPr>
              <a:defRPr/>
            </a:pPr>
            <a:fld id="{D2FADF20-D925-42B0-87F7-186C8152102F}" type="datetimeFigureOut">
              <a:rPr lang="en-US"/>
              <a:pPr>
                <a:defRPr/>
              </a:pPr>
              <a:t>10/16/2019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3AE54964-9A9F-4E82-B919-80D47ECE33FB}" type="slidenum">
              <a:rPr lang="en-GB"/>
              <a:pPr>
                <a:defRPr/>
              </a:pPr>
              <a:t>‹#›</a:t>
            </a:fld>
            <a:endParaRPr lang="en-GB"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9471F7C-D857-4664-8B7D-13452CAC89F6}" type="datetimeFigureOut">
              <a:rPr lang="en-US" smtClean="0"/>
              <a:pPr/>
              <a:t>10/16/2019</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2BE2690-A646-4AEF-9AC7-916CF055E266}" type="slidenum">
              <a:rPr lang="en-GB" smtClean="0"/>
              <a:pPr/>
              <a:t>‹#›</a:t>
            </a:fld>
            <a:endParaRPr lang="en-GB"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9471F7C-D857-4664-8B7D-13452CAC89F6}" type="datetimeFigureOut">
              <a:rPr lang="en-US" smtClean="0"/>
              <a:pPr/>
              <a:t>10/16/2019</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2BE2690-A646-4AEF-9AC7-916CF055E266}" type="slidenum">
              <a:rPr lang="en-GB" smtClean="0"/>
              <a:pPr/>
              <a:t>‹#›</a:t>
            </a:fld>
            <a:endParaRPr lang="en-GB"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9471F7C-D857-4664-8B7D-13452CAC89F6}" type="datetimeFigureOut">
              <a:rPr lang="en-US" smtClean="0"/>
              <a:pPr/>
              <a:t>10/16/2019</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2BE2690-A646-4AEF-9AC7-916CF055E266}" type="slidenum">
              <a:rPr lang="en-GB" smtClean="0"/>
              <a:pPr/>
              <a:t>‹#›</a:t>
            </a:fld>
            <a:endParaRPr lang="en-GB"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9471F7C-D857-4664-8B7D-13452CAC89F6}" type="datetimeFigureOut">
              <a:rPr lang="en-US" smtClean="0"/>
              <a:pPr/>
              <a:t>10/16/2019</a:t>
            </a:fld>
            <a:endParaRPr lang="en-GB"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2BE2690-A646-4AEF-9AC7-916CF055E266}" type="slidenum">
              <a:rPr lang="en-GB" smtClean="0"/>
              <a:pPr/>
              <a:t>‹#›</a:t>
            </a:fld>
            <a:endParaRPr lang="en-GB"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9471F7C-D857-4664-8B7D-13452CAC89F6}" type="datetimeFigureOut">
              <a:rPr lang="en-US" smtClean="0"/>
              <a:pPr/>
              <a:t>10/16/2019</a:t>
            </a:fld>
            <a:endParaRPr lang="en-GB"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A2BE2690-A646-4AEF-9AC7-916CF055E266}" type="slidenum">
              <a:rPr lang="en-GB" smtClean="0"/>
              <a:pPr/>
              <a:t>‹#›</a:t>
            </a:fld>
            <a:endParaRPr lang="en-GB"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9471F7C-D857-4664-8B7D-13452CAC89F6}" type="datetimeFigureOut">
              <a:rPr lang="en-US" smtClean="0"/>
              <a:pPr/>
              <a:t>10/16/2019</a:t>
            </a:fld>
            <a:endParaRPr lang="en-GB"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A2BE2690-A646-4AEF-9AC7-916CF055E266}" type="slidenum">
              <a:rPr lang="en-GB" smtClean="0"/>
              <a:pPr/>
              <a:t>‹#›</a:t>
            </a:fld>
            <a:endParaRPr lang="en-GB"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9471F7C-D857-4664-8B7D-13452CAC89F6}" type="datetimeFigureOut">
              <a:rPr lang="en-US" smtClean="0"/>
              <a:pPr/>
              <a:t>10/16/2019</a:t>
            </a:fld>
            <a:endParaRPr lang="en-GB"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2BE2690-A646-4AEF-9AC7-916CF055E266}" type="slidenum">
              <a:rPr lang="en-GB" smtClean="0"/>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85852" y="0"/>
            <a:ext cx="7426028" cy="1143000"/>
          </a:xfrm>
        </p:spPr>
        <p:txBody>
          <a:bodyPr/>
          <a:lstStyle>
            <a:lvl1pPr algn="l">
              <a:defRPr sz="4000"/>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p:txBody>
      </p:sp>
      <p:sp>
        <p:nvSpPr>
          <p:cNvPr id="4" name="Date Placeholder 3"/>
          <p:cNvSpPr>
            <a:spLocks noGrp="1"/>
          </p:cNvSpPr>
          <p:nvPr>
            <p:ph type="dt" sz="half" idx="10"/>
          </p:nvPr>
        </p:nvSpPr>
        <p:spPr/>
        <p:txBody>
          <a:bodyPr/>
          <a:lstStyle>
            <a:lvl1pPr>
              <a:defRPr/>
            </a:lvl1pPr>
          </a:lstStyle>
          <a:p>
            <a:pPr>
              <a:defRPr/>
            </a:pPr>
            <a:fld id="{875D42A3-AD0E-438D-9985-345115887680}" type="datetimeFigureOut">
              <a:rPr lang="en-US"/>
              <a:pPr>
                <a:defRPr/>
              </a:pPr>
              <a:t>10/16/2019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725C4889-6C6E-49F4-BB97-152EDA2F4D67}" type="slidenum">
              <a:rPr lang="en-GB"/>
              <a:pPr>
                <a:defRPr/>
              </a:pPr>
              <a:t>‹#›</a:t>
            </a:fld>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9471F7C-D857-4664-8B7D-13452CAC89F6}" type="datetimeFigureOut">
              <a:rPr lang="en-US" smtClean="0"/>
              <a:pPr/>
              <a:t>10/16/2019</a:t>
            </a:fld>
            <a:endParaRPr lang="en-GB"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2BE2690-A646-4AEF-9AC7-916CF055E266}" type="slidenum">
              <a:rPr lang="en-GB" smtClean="0"/>
              <a:pPr/>
              <a:t>‹#›</a:t>
            </a:fld>
            <a:endParaRPr lang="en-GB"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9471F7C-D857-4664-8B7D-13452CAC89F6}" type="datetimeFigureOut">
              <a:rPr lang="en-US" smtClean="0"/>
              <a:pPr/>
              <a:t>10/16/2019</a:t>
            </a:fld>
            <a:endParaRPr lang="en-GB"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2BE2690-A646-4AEF-9AC7-916CF055E266}" type="slidenum">
              <a:rPr lang="en-GB" smtClean="0"/>
              <a:pPr/>
              <a:t>‹#›</a:t>
            </a:fld>
            <a:endParaRPr lang="en-GB"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9471F7C-D857-4664-8B7D-13452CAC89F6}" type="datetimeFigureOut">
              <a:rPr lang="en-US" smtClean="0"/>
              <a:pPr/>
              <a:t>10/16/2019</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2BE2690-A646-4AEF-9AC7-916CF055E266}" type="slidenum">
              <a:rPr lang="en-GB" smtClean="0"/>
              <a:pPr/>
              <a:t>‹#›</a:t>
            </a:fld>
            <a:endParaRPr lang="en-GB"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9471F7C-D857-4664-8B7D-13452CAC89F6}" type="datetimeFigureOut">
              <a:rPr lang="en-US" smtClean="0"/>
              <a:pPr/>
              <a:t>10/16/2019</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2BE2690-A646-4AEF-9AC7-916CF055E266}" type="slidenum">
              <a:rPr lang="en-GB" smtClean="0"/>
              <a:pPr/>
              <a:t>‹#›</a:t>
            </a:fld>
            <a:endParaRPr lang="en-GB"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5" name="Rectangle 8"/>
          <p:cNvSpPr>
            <a:spLocks noChangeArrowheads="1"/>
          </p:cNvSpPr>
          <p:nvPr userDrawn="1"/>
        </p:nvSpPr>
        <p:spPr bwMode="auto">
          <a:xfrm>
            <a:off x="714375" y="2889250"/>
            <a:ext cx="2595563" cy="254000"/>
          </a:xfrm>
          <a:prstGeom prst="rect">
            <a:avLst/>
          </a:prstGeom>
          <a:solidFill>
            <a:schemeClr val="bg1">
              <a:lumMod val="8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GB" dirty="0">
              <a:latin typeface="+mn-lt"/>
              <a:cs typeface="+mn-cs"/>
            </a:endParaRPr>
          </a:p>
        </p:txBody>
      </p:sp>
      <p:sp>
        <p:nvSpPr>
          <p:cNvPr id="6" name="Rectangle 9"/>
          <p:cNvSpPr>
            <a:spLocks noChangeArrowheads="1"/>
          </p:cNvSpPr>
          <p:nvPr userDrawn="1"/>
        </p:nvSpPr>
        <p:spPr bwMode="auto">
          <a:xfrm>
            <a:off x="3309938" y="2889250"/>
            <a:ext cx="2595563" cy="254000"/>
          </a:xfrm>
          <a:prstGeom prst="rect">
            <a:avLst/>
          </a:prstGeom>
          <a:solidFill>
            <a:srgbClr val="FF3399"/>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GB" dirty="0">
              <a:latin typeface="+mn-lt"/>
              <a:cs typeface="+mn-cs"/>
            </a:endParaRPr>
          </a:p>
        </p:txBody>
      </p:sp>
      <p:sp>
        <p:nvSpPr>
          <p:cNvPr id="7" name="Rectangle 10"/>
          <p:cNvSpPr>
            <a:spLocks noChangeArrowheads="1"/>
          </p:cNvSpPr>
          <p:nvPr userDrawn="1"/>
        </p:nvSpPr>
        <p:spPr bwMode="auto">
          <a:xfrm>
            <a:off x="5905500" y="2889250"/>
            <a:ext cx="2595563" cy="254000"/>
          </a:xfrm>
          <a:prstGeom prst="rect">
            <a:avLst/>
          </a:prstGeom>
          <a:solidFill>
            <a:schemeClr val="tx1">
              <a:lumMod val="65000"/>
              <a:lumOff val="3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GB" dirty="0">
              <a:latin typeface="+mn-lt"/>
              <a:cs typeface="+mn-cs"/>
            </a:endParaRPr>
          </a:p>
        </p:txBody>
      </p:sp>
      <p:sp>
        <p:nvSpPr>
          <p:cNvPr id="193538" name="Rectangle 2"/>
          <p:cNvSpPr>
            <a:spLocks noGrp="1" noChangeArrowheads="1"/>
          </p:cNvSpPr>
          <p:nvPr>
            <p:ph type="ctrTitle"/>
          </p:nvPr>
        </p:nvSpPr>
        <p:spPr>
          <a:xfrm>
            <a:off x="714348" y="928670"/>
            <a:ext cx="7772400" cy="2127250"/>
          </a:xfrm>
        </p:spPr>
        <p:txBody>
          <a:bodyPr/>
          <a:lstStyle>
            <a:lvl1pPr algn="ctr">
              <a:defRPr sz="5200" b="1">
                <a:solidFill>
                  <a:schemeClr val="tx1">
                    <a:lumMod val="65000"/>
                    <a:lumOff val="35000"/>
                  </a:schemeClr>
                </a:solidFill>
                <a:latin typeface="Century Gothic" pitchFamily="34" charset="0"/>
              </a:defRPr>
            </a:lvl1pPr>
          </a:lstStyle>
          <a:p>
            <a:r>
              <a:rPr lang="en-US"/>
              <a:t>Click to edit Master title style</a:t>
            </a:r>
            <a:endParaRPr lang="en-US" dirty="0"/>
          </a:p>
        </p:txBody>
      </p:sp>
      <p:sp>
        <p:nvSpPr>
          <p:cNvPr id="193539" name="Rectangle 3"/>
          <p:cNvSpPr>
            <a:spLocks noGrp="1" noChangeArrowheads="1"/>
          </p:cNvSpPr>
          <p:nvPr>
            <p:ph type="subTitle" idx="1"/>
          </p:nvPr>
        </p:nvSpPr>
        <p:spPr>
          <a:xfrm>
            <a:off x="1371600" y="3270250"/>
            <a:ext cx="6400800" cy="2209800"/>
          </a:xfrm>
        </p:spPr>
        <p:txBody>
          <a:bodyPr/>
          <a:lstStyle>
            <a:lvl1pPr marL="0" indent="0" algn="ctr">
              <a:buFont typeface="Wingdings" pitchFamily="2" charset="2"/>
              <a:buNone/>
              <a:defRPr sz="3000">
                <a:solidFill>
                  <a:schemeClr val="tx1"/>
                </a:solidFill>
                <a:latin typeface="Century Gothic" pitchFamily="34" charset="0"/>
              </a:defRPr>
            </a:lvl1pPr>
          </a:lstStyle>
          <a:p>
            <a:r>
              <a:rPr lang="en-US"/>
              <a:t>Click to edit Master subtitle style</a:t>
            </a:r>
            <a:endParaRPr lang="en-US" dirty="0"/>
          </a:p>
        </p:txBody>
      </p:sp>
      <p:sp>
        <p:nvSpPr>
          <p:cNvPr id="9" name="Rectangle 4"/>
          <p:cNvSpPr>
            <a:spLocks noGrp="1" noChangeArrowheads="1"/>
          </p:cNvSpPr>
          <p:nvPr>
            <p:ph type="dt" sz="half" idx="10"/>
          </p:nvPr>
        </p:nvSpPr>
        <p:spPr/>
        <p:txBody>
          <a:bodyPr/>
          <a:lstStyle>
            <a:lvl1pPr>
              <a:defRPr/>
            </a:lvl1pPr>
          </a:lstStyle>
          <a:p>
            <a:pPr>
              <a:defRPr/>
            </a:pPr>
            <a:endParaRPr lang="en-US" dirty="0"/>
          </a:p>
        </p:txBody>
      </p:sp>
      <p:sp>
        <p:nvSpPr>
          <p:cNvPr id="10" name="Rectangle 5"/>
          <p:cNvSpPr>
            <a:spLocks noGrp="1" noChangeArrowheads="1"/>
          </p:cNvSpPr>
          <p:nvPr>
            <p:ph type="ftr" sz="quarter" idx="11"/>
          </p:nvPr>
        </p:nvSpPr>
        <p:spPr/>
        <p:txBody>
          <a:bodyPr/>
          <a:lstStyle>
            <a:lvl1pPr>
              <a:defRPr/>
            </a:lvl1pPr>
          </a:lstStyle>
          <a:p>
            <a:pPr>
              <a:defRPr/>
            </a:pPr>
            <a:endParaRPr lang="en-US" dirty="0"/>
          </a:p>
        </p:txBody>
      </p:sp>
      <p:sp>
        <p:nvSpPr>
          <p:cNvPr id="11" name="Rectangle 6"/>
          <p:cNvSpPr>
            <a:spLocks noGrp="1" noChangeArrowheads="1"/>
          </p:cNvSpPr>
          <p:nvPr>
            <p:ph type="sldNum" sz="quarter" idx="12"/>
          </p:nvPr>
        </p:nvSpPr>
        <p:spPr/>
        <p:txBody>
          <a:bodyPr/>
          <a:lstStyle>
            <a:lvl1pPr>
              <a:defRPr/>
            </a:lvl1pPr>
          </a:lstStyle>
          <a:p>
            <a:pPr>
              <a:defRPr/>
            </a:pPr>
            <a:fld id="{9CC18033-F392-4581-A3DE-23E3D25397C5}" type="slidenum">
              <a:rPr lang="en-US"/>
              <a:pPr>
                <a:defRPr/>
              </a:pPr>
              <a:t>‹#›</a:t>
            </a:fld>
            <a:endParaRPr lang="en-US" dirty="0"/>
          </a:p>
        </p:txBody>
      </p:sp>
      <p:pic>
        <p:nvPicPr>
          <p:cNvPr id="12" name="Picture 11" descr="C:\Users\Kaan\AppData\Local\Microsoft\Windows\Temporary Internet Files\Content.Outlook\JCLLNTJY\ChallengeLogo (3).png"/>
          <p:cNvPicPr/>
          <p:nvPr userDrawn="1"/>
        </p:nvPicPr>
        <p:blipFill>
          <a:blip r:embed="rId2" cstate="print"/>
          <a:srcRect/>
          <a:stretch>
            <a:fillRect/>
          </a:stretch>
        </p:blipFill>
        <p:spPr bwMode="auto">
          <a:xfrm>
            <a:off x="467544" y="0"/>
            <a:ext cx="816522" cy="1008993"/>
          </a:xfrm>
          <a:prstGeom prst="rect">
            <a:avLst/>
          </a:prstGeom>
          <a:noFill/>
          <a:ln w="9525">
            <a:noFill/>
            <a:miter lim="800000"/>
            <a:headEnd/>
            <a:tailEnd/>
          </a:ln>
        </p:spPr>
      </p:pic>
    </p:spTree>
    <p:extLst>
      <p:ext uri="{BB962C8B-B14F-4D97-AF65-F5344CB8AC3E}">
        <p14:creationId xmlns:p14="http://schemas.microsoft.com/office/powerpoint/2010/main" val="11103600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85852" y="0"/>
            <a:ext cx="7426028" cy="1143000"/>
          </a:xfrm>
        </p:spPr>
        <p:txBody>
          <a:bodyPr/>
          <a:lstStyle>
            <a:lvl1pPr algn="l">
              <a:defRPr sz="4000"/>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lvl1pPr>
              <a:defRPr/>
            </a:lvl1pPr>
          </a:lstStyle>
          <a:p>
            <a:pPr>
              <a:defRPr/>
            </a:pPr>
            <a:fld id="{875D42A3-AD0E-438D-9985-345115887680}" type="datetimeFigureOut">
              <a:rPr lang="en-US"/>
              <a:pPr>
                <a:defRPr/>
              </a:pPr>
              <a:t>10/16/2019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725C4889-6C6E-49F4-BB97-152EDA2F4D67}" type="slidenum">
              <a:rPr lang="en-GB"/>
              <a:pPr>
                <a:defRPr/>
              </a:pPr>
              <a:t>‹#›</a:t>
            </a:fld>
            <a:endParaRPr lang="en-GB" dirty="0"/>
          </a:p>
        </p:txBody>
      </p:sp>
    </p:spTree>
    <p:extLst>
      <p:ext uri="{BB962C8B-B14F-4D97-AF65-F5344CB8AC3E}">
        <p14:creationId xmlns:p14="http://schemas.microsoft.com/office/powerpoint/2010/main" val="1792836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714375" y="4286250"/>
            <a:ext cx="7786688" cy="285750"/>
            <a:chOff x="144" y="1680"/>
            <a:chExt cx="5424" cy="144"/>
          </a:xfrm>
        </p:grpSpPr>
        <p:sp>
          <p:nvSpPr>
            <p:cNvPr id="5" name="Rectangle 8"/>
            <p:cNvSpPr>
              <a:spLocks noChangeArrowheads="1"/>
            </p:cNvSpPr>
            <p:nvPr userDrawn="1"/>
          </p:nvSpPr>
          <p:spPr bwMode="auto">
            <a:xfrm>
              <a:off x="144" y="1680"/>
              <a:ext cx="1808" cy="144"/>
            </a:xfrm>
            <a:prstGeom prst="rect">
              <a:avLst/>
            </a:prstGeom>
            <a:solidFill>
              <a:schemeClr val="bg1">
                <a:lumMod val="8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GB" dirty="0">
                <a:latin typeface="+mn-lt"/>
                <a:cs typeface="+mn-cs"/>
              </a:endParaRPr>
            </a:p>
          </p:txBody>
        </p:sp>
        <p:sp>
          <p:nvSpPr>
            <p:cNvPr id="6" name="Rectangle 9"/>
            <p:cNvSpPr>
              <a:spLocks noChangeArrowheads="1"/>
            </p:cNvSpPr>
            <p:nvPr userDrawn="1"/>
          </p:nvSpPr>
          <p:spPr bwMode="auto">
            <a:xfrm>
              <a:off x="1952" y="1680"/>
              <a:ext cx="1808" cy="144"/>
            </a:xfrm>
            <a:prstGeom prst="rect">
              <a:avLst/>
            </a:prstGeom>
            <a:solidFill>
              <a:srgbClr val="FF3399"/>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GB" dirty="0">
                <a:latin typeface="+mn-lt"/>
                <a:cs typeface="+mn-cs"/>
              </a:endParaRPr>
            </a:p>
          </p:txBody>
        </p:sp>
        <p:sp>
          <p:nvSpPr>
            <p:cNvPr id="7" name="Rectangle 10"/>
            <p:cNvSpPr>
              <a:spLocks noChangeArrowheads="1"/>
            </p:cNvSpPr>
            <p:nvPr userDrawn="1"/>
          </p:nvSpPr>
          <p:spPr bwMode="auto">
            <a:xfrm>
              <a:off x="3760" y="1680"/>
              <a:ext cx="1808" cy="144"/>
            </a:xfrm>
            <a:prstGeom prst="rect">
              <a:avLst/>
            </a:prstGeom>
            <a:solidFill>
              <a:schemeClr val="tx1">
                <a:lumMod val="65000"/>
                <a:lumOff val="3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GB" dirty="0">
                <a:latin typeface="+mn-lt"/>
                <a:cs typeface="+mn-cs"/>
              </a:endParaRPr>
            </a:p>
          </p:txBody>
        </p:sp>
      </p:grpSp>
      <p:sp>
        <p:nvSpPr>
          <p:cNvPr id="11" name="Title 1"/>
          <p:cNvSpPr>
            <a:spLocks noGrp="1"/>
          </p:cNvSpPr>
          <p:nvPr>
            <p:ph type="title"/>
          </p:nvPr>
        </p:nvSpPr>
        <p:spPr>
          <a:xfrm>
            <a:off x="714348" y="4643446"/>
            <a:ext cx="7772400" cy="1362075"/>
          </a:xfrm>
        </p:spPr>
        <p:txBody>
          <a:bodyPr anchor="t"/>
          <a:lstStyle>
            <a:lvl1pPr algn="l">
              <a:defRPr sz="4000" b="1" cap="all"/>
            </a:lvl1pPr>
          </a:lstStyle>
          <a:p>
            <a:r>
              <a:rPr lang="en-US"/>
              <a:t>Click to edit Master title style</a:t>
            </a:r>
            <a:endParaRPr lang="en-GB" dirty="0"/>
          </a:p>
        </p:txBody>
      </p:sp>
      <p:sp>
        <p:nvSpPr>
          <p:cNvPr id="12" name="Text Placeholder 2"/>
          <p:cNvSpPr>
            <a:spLocks noGrp="1"/>
          </p:cNvSpPr>
          <p:nvPr>
            <p:ph type="body" idx="1"/>
          </p:nvPr>
        </p:nvSpPr>
        <p:spPr>
          <a:xfrm>
            <a:off x="714348" y="2714620"/>
            <a:ext cx="7772400" cy="1500187"/>
          </a:xfrm>
        </p:spPr>
        <p:txBody>
          <a:bodyPr anchor="b">
            <a:normAutofit/>
          </a:bodyPr>
          <a:lstStyle>
            <a:lvl1pPr marL="0" indent="0">
              <a:buNone/>
              <a:defRPr sz="2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Footer Placeholder 4"/>
          <p:cNvSpPr>
            <a:spLocks noGrp="1"/>
          </p:cNvSpPr>
          <p:nvPr>
            <p:ph type="ftr" sz="quarter" idx="10"/>
          </p:nvPr>
        </p:nvSpPr>
        <p:spPr/>
        <p:txBody>
          <a:bodyPr/>
          <a:lstStyle>
            <a:lvl1pPr>
              <a:defRPr/>
            </a:lvl1pPr>
          </a:lstStyle>
          <a:p>
            <a:pPr>
              <a:defRPr/>
            </a:pPr>
            <a:endParaRPr lang="en-GB" dirty="0"/>
          </a:p>
        </p:txBody>
      </p:sp>
      <p:sp>
        <p:nvSpPr>
          <p:cNvPr id="9" name="Slide Number Placeholder 5"/>
          <p:cNvSpPr>
            <a:spLocks noGrp="1"/>
          </p:cNvSpPr>
          <p:nvPr>
            <p:ph type="sldNum" sz="quarter" idx="11"/>
          </p:nvPr>
        </p:nvSpPr>
        <p:spPr/>
        <p:txBody>
          <a:bodyPr/>
          <a:lstStyle>
            <a:lvl1pPr>
              <a:defRPr/>
            </a:lvl1pPr>
          </a:lstStyle>
          <a:p>
            <a:pPr>
              <a:defRPr/>
            </a:pPr>
            <a:fld id="{510EC541-2322-41BA-89CD-2E01243DDC95}" type="slidenum">
              <a:rPr lang="en-GB"/>
              <a:pPr>
                <a:defRPr/>
              </a:pPr>
              <a:t>‹#›</a:t>
            </a:fld>
            <a:endParaRPr lang="en-GB" dirty="0"/>
          </a:p>
        </p:txBody>
      </p:sp>
      <p:pic>
        <p:nvPicPr>
          <p:cNvPr id="14" name="Picture 13" descr="C:\Users\Kaan\AppData\Local\Microsoft\Windows\Temporary Internet Files\Content.Outlook\JCLLNTJY\ChallengeLogo (3).png"/>
          <p:cNvPicPr/>
          <p:nvPr userDrawn="1"/>
        </p:nvPicPr>
        <p:blipFill>
          <a:blip r:embed="rId2" cstate="print"/>
          <a:srcRect/>
          <a:stretch>
            <a:fillRect/>
          </a:stretch>
        </p:blipFill>
        <p:spPr bwMode="auto">
          <a:xfrm>
            <a:off x="467544" y="0"/>
            <a:ext cx="816522" cy="1008993"/>
          </a:xfrm>
          <a:prstGeom prst="rect">
            <a:avLst/>
          </a:prstGeom>
          <a:noFill/>
          <a:ln w="9525">
            <a:noFill/>
            <a:miter lim="800000"/>
            <a:headEnd/>
            <a:tailEnd/>
          </a:ln>
        </p:spPr>
      </p:pic>
    </p:spTree>
    <p:extLst>
      <p:ext uri="{BB962C8B-B14F-4D97-AF65-F5344CB8AC3E}">
        <p14:creationId xmlns:p14="http://schemas.microsoft.com/office/powerpoint/2010/main" val="27556716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32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A7C195B-EBC8-434B-BC3D-0A9D00567152}" type="datetimeFigureOut">
              <a:rPr lang="en-US"/>
              <a:pPr>
                <a:defRPr/>
              </a:pPr>
              <a:t>10/16/2019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EECB4C67-1113-4D4E-A278-704AB1F749B2}" type="slidenum">
              <a:rPr lang="en-GB"/>
              <a:pPr>
                <a:defRPr/>
              </a:pPr>
              <a:t>‹#›</a:t>
            </a:fld>
            <a:endParaRPr lang="en-GB" dirty="0"/>
          </a:p>
        </p:txBody>
      </p:sp>
    </p:spTree>
    <p:extLst>
      <p:ext uri="{BB962C8B-B14F-4D97-AF65-F5344CB8AC3E}">
        <p14:creationId xmlns:p14="http://schemas.microsoft.com/office/powerpoint/2010/main" val="33744166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85852" y="0"/>
            <a:ext cx="7283152" cy="1143000"/>
          </a:xfrm>
        </p:spPr>
        <p:txBody>
          <a:bodyPr/>
          <a:lstStyle>
            <a:lvl1pPr>
              <a:defRPr sz="4000"/>
            </a:lvl1pPr>
          </a:lstStyle>
          <a:p>
            <a:r>
              <a:rPr lang="en-US"/>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80ECCEED-35BC-4A40-8D9E-D26E12128FF1}" type="datetimeFigureOut">
              <a:rPr lang="en-US"/>
              <a:pPr>
                <a:defRPr/>
              </a:pPr>
              <a:t>10/16/2019</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2895281D-F64B-4812-9267-512CFE282F09}" type="slidenum">
              <a:rPr lang="en-GB"/>
              <a:pPr>
                <a:defRPr/>
              </a:pPr>
              <a:t>‹#›</a:t>
            </a:fld>
            <a:endParaRPr lang="en-GB" dirty="0"/>
          </a:p>
        </p:txBody>
      </p:sp>
    </p:spTree>
    <p:extLst>
      <p:ext uri="{BB962C8B-B14F-4D97-AF65-F5344CB8AC3E}">
        <p14:creationId xmlns:p14="http://schemas.microsoft.com/office/powerpoint/2010/main" val="9707251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85852" y="0"/>
            <a:ext cx="7283152" cy="1143000"/>
          </a:xfrm>
        </p:spPr>
        <p:txBody>
          <a:bodyPr/>
          <a:lstStyle>
            <a:lvl1pPr>
              <a:defRPr sz="4000"/>
            </a:lvl1pPr>
          </a:lstStyle>
          <a:p>
            <a:r>
              <a:rPr lang="en-US"/>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1D8252F2-FEE3-4494-939F-CA9D566E7C0F}" type="datetimeFigureOut">
              <a:rPr lang="en-US"/>
              <a:pPr>
                <a:defRPr/>
              </a:pPr>
              <a:t>10/16/2019</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dirty="0"/>
          </a:p>
        </p:txBody>
      </p:sp>
      <p:sp>
        <p:nvSpPr>
          <p:cNvPr id="9" name="Slide Number Placeholder 5"/>
          <p:cNvSpPr>
            <a:spLocks noGrp="1"/>
          </p:cNvSpPr>
          <p:nvPr>
            <p:ph type="sldNum" sz="quarter" idx="12"/>
          </p:nvPr>
        </p:nvSpPr>
        <p:spPr/>
        <p:txBody>
          <a:bodyPr/>
          <a:lstStyle>
            <a:lvl1pPr>
              <a:defRPr/>
            </a:lvl1pPr>
          </a:lstStyle>
          <a:p>
            <a:pPr>
              <a:defRPr/>
            </a:pPr>
            <a:fld id="{04C84812-4924-4DF2-8010-E44680E01D5F}" type="slidenum">
              <a:rPr lang="en-GB"/>
              <a:pPr>
                <a:defRPr/>
              </a:pPr>
              <a:t>‹#›</a:t>
            </a:fld>
            <a:endParaRPr lang="en-GB" dirty="0"/>
          </a:p>
        </p:txBody>
      </p:sp>
    </p:spTree>
    <p:extLst>
      <p:ext uri="{BB962C8B-B14F-4D97-AF65-F5344CB8AC3E}">
        <p14:creationId xmlns:p14="http://schemas.microsoft.com/office/powerpoint/2010/main" val="3834522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714375" y="4286250"/>
            <a:ext cx="7786688" cy="285750"/>
            <a:chOff x="144" y="1680"/>
            <a:chExt cx="5424" cy="144"/>
          </a:xfrm>
        </p:grpSpPr>
        <p:sp>
          <p:nvSpPr>
            <p:cNvPr id="5" name="Rectangle 8"/>
            <p:cNvSpPr>
              <a:spLocks noChangeArrowheads="1"/>
            </p:cNvSpPr>
            <p:nvPr userDrawn="1"/>
          </p:nvSpPr>
          <p:spPr bwMode="auto">
            <a:xfrm>
              <a:off x="144" y="1680"/>
              <a:ext cx="1808" cy="144"/>
            </a:xfrm>
            <a:prstGeom prst="rect">
              <a:avLst/>
            </a:prstGeom>
            <a:solidFill>
              <a:schemeClr val="bg1">
                <a:lumMod val="8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GB" dirty="0">
                <a:latin typeface="+mn-lt"/>
                <a:cs typeface="+mn-cs"/>
              </a:endParaRPr>
            </a:p>
          </p:txBody>
        </p:sp>
        <p:sp>
          <p:nvSpPr>
            <p:cNvPr id="6" name="Rectangle 9"/>
            <p:cNvSpPr>
              <a:spLocks noChangeArrowheads="1"/>
            </p:cNvSpPr>
            <p:nvPr userDrawn="1"/>
          </p:nvSpPr>
          <p:spPr bwMode="auto">
            <a:xfrm>
              <a:off x="1952" y="1680"/>
              <a:ext cx="1808" cy="144"/>
            </a:xfrm>
            <a:prstGeom prst="rect">
              <a:avLst/>
            </a:prstGeom>
            <a:solidFill>
              <a:srgbClr val="FF3399"/>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GB" dirty="0">
                <a:latin typeface="+mn-lt"/>
                <a:cs typeface="+mn-cs"/>
              </a:endParaRPr>
            </a:p>
          </p:txBody>
        </p:sp>
        <p:sp>
          <p:nvSpPr>
            <p:cNvPr id="7" name="Rectangle 10"/>
            <p:cNvSpPr>
              <a:spLocks noChangeArrowheads="1"/>
            </p:cNvSpPr>
            <p:nvPr userDrawn="1"/>
          </p:nvSpPr>
          <p:spPr bwMode="auto">
            <a:xfrm>
              <a:off x="3760" y="1680"/>
              <a:ext cx="1808" cy="144"/>
            </a:xfrm>
            <a:prstGeom prst="rect">
              <a:avLst/>
            </a:prstGeom>
            <a:solidFill>
              <a:schemeClr val="tx1">
                <a:lumMod val="65000"/>
                <a:lumOff val="3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GB" dirty="0">
                <a:latin typeface="+mn-lt"/>
                <a:cs typeface="+mn-cs"/>
              </a:endParaRPr>
            </a:p>
          </p:txBody>
        </p:sp>
      </p:grpSp>
      <p:sp>
        <p:nvSpPr>
          <p:cNvPr id="11" name="Title 1"/>
          <p:cNvSpPr>
            <a:spLocks noGrp="1"/>
          </p:cNvSpPr>
          <p:nvPr>
            <p:ph type="title"/>
          </p:nvPr>
        </p:nvSpPr>
        <p:spPr>
          <a:xfrm>
            <a:off x="714348" y="4643446"/>
            <a:ext cx="7772400" cy="1362075"/>
          </a:xfrm>
        </p:spPr>
        <p:txBody>
          <a:bodyPr anchor="t"/>
          <a:lstStyle>
            <a:lvl1pPr algn="l">
              <a:defRPr sz="4000" b="1" cap="all"/>
            </a:lvl1pPr>
          </a:lstStyle>
          <a:p>
            <a:r>
              <a:rPr lang="en-US"/>
              <a:t>Click to edit Master title style</a:t>
            </a:r>
            <a:endParaRPr lang="en-GB" dirty="0"/>
          </a:p>
        </p:txBody>
      </p:sp>
      <p:sp>
        <p:nvSpPr>
          <p:cNvPr id="12" name="Text Placeholder 2"/>
          <p:cNvSpPr>
            <a:spLocks noGrp="1"/>
          </p:cNvSpPr>
          <p:nvPr>
            <p:ph type="body" idx="1"/>
          </p:nvPr>
        </p:nvSpPr>
        <p:spPr>
          <a:xfrm>
            <a:off x="714348" y="2714620"/>
            <a:ext cx="7772400" cy="1500187"/>
          </a:xfrm>
        </p:spPr>
        <p:txBody>
          <a:bodyPr anchor="b">
            <a:normAutofit/>
          </a:bodyPr>
          <a:lstStyle>
            <a:lvl1pPr marL="0" indent="0">
              <a:buNone/>
              <a:defRPr sz="2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8" name="Footer Placeholder 4"/>
          <p:cNvSpPr>
            <a:spLocks noGrp="1"/>
          </p:cNvSpPr>
          <p:nvPr>
            <p:ph type="ftr" sz="quarter" idx="10"/>
          </p:nvPr>
        </p:nvSpPr>
        <p:spPr/>
        <p:txBody>
          <a:bodyPr/>
          <a:lstStyle>
            <a:lvl1pPr>
              <a:defRPr/>
            </a:lvl1pPr>
          </a:lstStyle>
          <a:p>
            <a:pPr>
              <a:defRPr/>
            </a:pPr>
            <a:endParaRPr lang="en-GB" dirty="0"/>
          </a:p>
        </p:txBody>
      </p:sp>
      <p:sp>
        <p:nvSpPr>
          <p:cNvPr id="9" name="Slide Number Placeholder 5"/>
          <p:cNvSpPr>
            <a:spLocks noGrp="1"/>
          </p:cNvSpPr>
          <p:nvPr>
            <p:ph type="sldNum" sz="quarter" idx="11"/>
          </p:nvPr>
        </p:nvSpPr>
        <p:spPr/>
        <p:txBody>
          <a:bodyPr/>
          <a:lstStyle>
            <a:lvl1pPr>
              <a:defRPr/>
            </a:lvl1pPr>
          </a:lstStyle>
          <a:p>
            <a:pPr>
              <a:defRPr/>
            </a:pPr>
            <a:fld id="{510EC541-2322-41BA-89CD-2E01243DDC95}" type="slidenum">
              <a:rPr lang="en-GB"/>
              <a:pPr>
                <a:defRPr/>
              </a:pPr>
              <a:t>‹#›</a:t>
            </a:fld>
            <a:endParaRPr lang="en-GB" dirty="0"/>
          </a:p>
        </p:txBody>
      </p:sp>
      <p:pic>
        <p:nvPicPr>
          <p:cNvPr id="14" name="Picture 13" descr="C:\Users\Kaan\AppData\Local\Microsoft\Windows\Temporary Internet Files\Content.Outlook\JCLLNTJY\ChallengeLogo (3).png"/>
          <p:cNvPicPr/>
          <p:nvPr userDrawn="1"/>
        </p:nvPicPr>
        <p:blipFill>
          <a:blip r:embed="rId2" cstate="print"/>
          <a:srcRect/>
          <a:stretch>
            <a:fillRect/>
          </a:stretch>
        </p:blipFill>
        <p:spPr bwMode="auto">
          <a:xfrm>
            <a:off x="467544" y="0"/>
            <a:ext cx="816522" cy="1008993"/>
          </a:xfrm>
          <a:prstGeom prst="rect">
            <a:avLst/>
          </a:prstGeom>
          <a:noFill/>
          <a:ln w="9525">
            <a:noFill/>
            <a:miter lim="800000"/>
            <a:headEnd/>
            <a:tailEnd/>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85852" y="0"/>
            <a:ext cx="7283152" cy="1143000"/>
          </a:xfrm>
        </p:spPr>
        <p:txBody>
          <a:bodyPr/>
          <a:lstStyle>
            <a:lvl1pPr>
              <a:defRPr sz="4000"/>
            </a:lvl1pPr>
          </a:lstStyle>
          <a:p>
            <a:r>
              <a:rPr lang="en-US"/>
              <a:t>Click to edit Master title style</a:t>
            </a:r>
            <a:endParaRPr lang="en-GB" dirty="0"/>
          </a:p>
        </p:txBody>
      </p:sp>
      <p:sp>
        <p:nvSpPr>
          <p:cNvPr id="3" name="Date Placeholder 3"/>
          <p:cNvSpPr>
            <a:spLocks noGrp="1"/>
          </p:cNvSpPr>
          <p:nvPr>
            <p:ph type="dt" sz="half" idx="10"/>
          </p:nvPr>
        </p:nvSpPr>
        <p:spPr/>
        <p:txBody>
          <a:bodyPr/>
          <a:lstStyle>
            <a:lvl1pPr>
              <a:defRPr/>
            </a:lvl1pPr>
          </a:lstStyle>
          <a:p>
            <a:pPr>
              <a:defRPr/>
            </a:pPr>
            <a:fld id="{90FBF308-0FF5-4E1A-A6A2-2BC322217FBB}" type="datetimeFigureOut">
              <a:rPr lang="en-US"/>
              <a:pPr>
                <a:defRPr/>
              </a:pPr>
              <a:t>10/16/2019</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dirty="0"/>
          </a:p>
        </p:txBody>
      </p:sp>
      <p:sp>
        <p:nvSpPr>
          <p:cNvPr id="5" name="Slide Number Placeholder 5"/>
          <p:cNvSpPr>
            <a:spLocks noGrp="1"/>
          </p:cNvSpPr>
          <p:nvPr>
            <p:ph type="sldNum" sz="quarter" idx="12"/>
          </p:nvPr>
        </p:nvSpPr>
        <p:spPr/>
        <p:txBody>
          <a:bodyPr/>
          <a:lstStyle>
            <a:lvl1pPr>
              <a:defRPr/>
            </a:lvl1pPr>
          </a:lstStyle>
          <a:p>
            <a:pPr>
              <a:defRPr/>
            </a:pPr>
            <a:fld id="{5BBE9F26-210D-49C4-9276-6D09C9F4B01A}" type="slidenum">
              <a:rPr lang="en-GB"/>
              <a:pPr>
                <a:defRPr/>
              </a:pPr>
              <a:t>‹#›</a:t>
            </a:fld>
            <a:endParaRPr lang="en-GB" dirty="0"/>
          </a:p>
        </p:txBody>
      </p:sp>
    </p:spTree>
    <p:extLst>
      <p:ext uri="{BB962C8B-B14F-4D97-AF65-F5344CB8AC3E}">
        <p14:creationId xmlns:p14="http://schemas.microsoft.com/office/powerpoint/2010/main" val="27097759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C94AB72-E409-4643-AAB0-0DEA1A723EE0}" type="datetimeFigureOut">
              <a:rPr lang="en-US"/>
              <a:pPr>
                <a:defRPr/>
              </a:pPr>
              <a:t>10/16/2019</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dirty="0"/>
          </a:p>
        </p:txBody>
      </p:sp>
      <p:sp>
        <p:nvSpPr>
          <p:cNvPr id="4" name="Slide Number Placeholder 5"/>
          <p:cNvSpPr>
            <a:spLocks noGrp="1"/>
          </p:cNvSpPr>
          <p:nvPr>
            <p:ph type="sldNum" sz="quarter" idx="12"/>
          </p:nvPr>
        </p:nvSpPr>
        <p:spPr/>
        <p:txBody>
          <a:bodyPr/>
          <a:lstStyle>
            <a:lvl1pPr>
              <a:defRPr/>
            </a:lvl1pPr>
          </a:lstStyle>
          <a:p>
            <a:pPr>
              <a:defRPr/>
            </a:pPr>
            <a:fld id="{0E94714B-68C1-4EA5-A3DD-D5B3FD952A39}" type="slidenum">
              <a:rPr lang="en-GB"/>
              <a:pPr>
                <a:defRPr/>
              </a:pPr>
              <a:t>‹#›</a:t>
            </a:fld>
            <a:endParaRPr lang="en-GB" dirty="0"/>
          </a:p>
        </p:txBody>
      </p:sp>
    </p:spTree>
    <p:extLst>
      <p:ext uri="{BB962C8B-B14F-4D97-AF65-F5344CB8AC3E}">
        <p14:creationId xmlns:p14="http://schemas.microsoft.com/office/powerpoint/2010/main" val="39451414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596" y="1214422"/>
            <a:ext cx="3008313" cy="1162050"/>
          </a:xfrm>
        </p:spPr>
        <p:txBody>
          <a:bodyPr anchor="b"/>
          <a:lstStyle>
            <a:lvl1pPr algn="l">
              <a:defRPr sz="2000" b="1"/>
            </a:lvl1pPr>
          </a:lstStyle>
          <a:p>
            <a:r>
              <a:rPr lang="en-US"/>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4" name="Text Placeholder 3"/>
          <p:cNvSpPr>
            <a:spLocks noGrp="1"/>
          </p:cNvSpPr>
          <p:nvPr>
            <p:ph type="body" sz="half" idx="2"/>
          </p:nvPr>
        </p:nvSpPr>
        <p:spPr>
          <a:xfrm>
            <a:off x="457200" y="2428868"/>
            <a:ext cx="3008313" cy="369729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BC44956-9E32-4705-A2FB-6542BF9CB4D3}" type="datetimeFigureOut">
              <a:rPr lang="en-US"/>
              <a:pPr>
                <a:defRPr/>
              </a:pPr>
              <a:t>10/16/2019</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87BF8FB4-AAD2-4086-90B1-495866ED1CCD}" type="slidenum">
              <a:rPr lang="en-GB"/>
              <a:pPr>
                <a:defRPr/>
              </a:pPr>
              <a:t>‹#›</a:t>
            </a:fld>
            <a:endParaRPr lang="en-GB" dirty="0"/>
          </a:p>
        </p:txBody>
      </p:sp>
    </p:spTree>
    <p:extLst>
      <p:ext uri="{BB962C8B-B14F-4D97-AF65-F5344CB8AC3E}">
        <p14:creationId xmlns:p14="http://schemas.microsoft.com/office/powerpoint/2010/main" val="13733350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3B92C41-0F85-45E0-B3DC-9AAE49DBFFB0}" type="datetimeFigureOut">
              <a:rPr lang="en-US"/>
              <a:pPr>
                <a:defRPr/>
              </a:pPr>
              <a:t>10/16/2019</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1F8E8FF1-FC94-410B-A79C-E99F12F03628}" type="slidenum">
              <a:rPr lang="en-GB"/>
              <a:pPr>
                <a:defRPr/>
              </a:pPr>
              <a:t>‹#›</a:t>
            </a:fld>
            <a:endParaRPr lang="en-GB" dirty="0"/>
          </a:p>
        </p:txBody>
      </p:sp>
    </p:spTree>
    <p:extLst>
      <p:ext uri="{BB962C8B-B14F-4D97-AF65-F5344CB8AC3E}">
        <p14:creationId xmlns:p14="http://schemas.microsoft.com/office/powerpoint/2010/main" val="6915841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l</a:t>
            </a:r>
            <a:endParaRPr lang="en-GB" dirty="0"/>
          </a:p>
        </p:txBody>
      </p:sp>
      <p:sp>
        <p:nvSpPr>
          <p:cNvPr id="4" name="Date Placeholder 3"/>
          <p:cNvSpPr>
            <a:spLocks noGrp="1"/>
          </p:cNvSpPr>
          <p:nvPr>
            <p:ph type="dt" sz="half" idx="10"/>
          </p:nvPr>
        </p:nvSpPr>
        <p:spPr/>
        <p:txBody>
          <a:bodyPr/>
          <a:lstStyle>
            <a:lvl1pPr>
              <a:defRPr/>
            </a:lvl1pPr>
          </a:lstStyle>
          <a:p>
            <a:pPr>
              <a:defRPr/>
            </a:pPr>
            <a:fld id="{D2890257-5B3C-4829-8BAA-309FD9399B2F}" type="datetimeFigureOut">
              <a:rPr lang="en-US"/>
              <a:pPr>
                <a:defRPr/>
              </a:pPr>
              <a:t>10/16/2019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6CB16800-6E1F-4ECE-9E3A-A32FF098E528}" type="slidenum">
              <a:rPr lang="en-GB"/>
              <a:pPr>
                <a:defRPr/>
              </a:pPr>
              <a:t>‹#›</a:t>
            </a:fld>
            <a:endParaRPr lang="en-GB" dirty="0"/>
          </a:p>
        </p:txBody>
      </p:sp>
    </p:spTree>
    <p:extLst>
      <p:ext uri="{BB962C8B-B14F-4D97-AF65-F5344CB8AC3E}">
        <p14:creationId xmlns:p14="http://schemas.microsoft.com/office/powerpoint/2010/main" val="4160315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lvl1pPr>
              <a:defRPr/>
            </a:lvl1pPr>
          </a:lstStyle>
          <a:p>
            <a:pPr>
              <a:defRPr/>
            </a:pPr>
            <a:fld id="{D2FADF20-D925-42B0-87F7-186C8152102F}" type="datetimeFigureOut">
              <a:rPr lang="en-US"/>
              <a:pPr>
                <a:defRPr/>
              </a:pPr>
              <a:t>10/16/2019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3AE54964-9A9F-4E82-B919-80D47ECE33FB}" type="slidenum">
              <a:rPr lang="en-GB"/>
              <a:pPr>
                <a:defRPr/>
              </a:pPr>
              <a:t>‹#›</a:t>
            </a:fld>
            <a:endParaRPr lang="en-GB" dirty="0"/>
          </a:p>
        </p:txBody>
      </p:sp>
    </p:spTree>
    <p:extLst>
      <p:ext uri="{BB962C8B-B14F-4D97-AF65-F5344CB8AC3E}">
        <p14:creationId xmlns:p14="http://schemas.microsoft.com/office/powerpoint/2010/main" val="8165210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6059488" cy="1139825"/>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457200" y="1600200"/>
            <a:ext cx="4038600" cy="4530725"/>
          </a:xfrm>
        </p:spPr>
        <p:txBody>
          <a:bodyPr/>
          <a:lstStyle/>
          <a:p>
            <a:pPr lvl="0"/>
            <a:endParaRPr lang="en-GB" noProof="0" dirty="0"/>
          </a:p>
        </p:txBody>
      </p:sp>
      <p:sp>
        <p:nvSpPr>
          <p:cNvPr id="4" name="Text Placeholder 3"/>
          <p:cNvSpPr>
            <a:spLocks noGrp="1"/>
          </p:cNvSpPr>
          <p:nvPr>
            <p:ph type="body" sz="half" idx="2"/>
          </p:nvPr>
        </p:nvSpPr>
        <p:spPr>
          <a:xfrm>
            <a:off x="4648200" y="1600200"/>
            <a:ext cx="4038600" cy="45307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1E3B5E7-83F2-4446-B4F7-746C1B1E1560}" type="slidenum">
              <a:rPr lang="en-US"/>
              <a:pPr>
                <a:defRPr/>
              </a:pPr>
              <a:t>‹#›</a:t>
            </a:fld>
            <a:endParaRPr lang="en-US" dirty="0"/>
          </a:p>
        </p:txBody>
      </p:sp>
    </p:spTree>
    <p:extLst>
      <p:ext uri="{BB962C8B-B14F-4D97-AF65-F5344CB8AC3E}">
        <p14:creationId xmlns:p14="http://schemas.microsoft.com/office/powerpoint/2010/main" val="32792323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7765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9276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32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7A7C195B-EBC8-434B-BC3D-0A9D00567152}" type="datetimeFigureOut">
              <a:rPr lang="en-US"/>
              <a:pPr>
                <a:defRPr/>
              </a:pPr>
              <a:t>10/16/2019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EECB4C67-1113-4D4E-A278-704AB1F749B2}" type="slidenum">
              <a:rPr lang="en-GB"/>
              <a:pPr>
                <a:defRPr/>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85852" y="0"/>
            <a:ext cx="7283152" cy="1143000"/>
          </a:xfrm>
        </p:spPr>
        <p:txBody>
          <a:bodyPr/>
          <a:lstStyle>
            <a:lvl1pPr>
              <a:defRPr sz="4000"/>
            </a:lvl1pPr>
          </a:lstStyle>
          <a:p>
            <a:r>
              <a:rPr lang="en-US"/>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80ECCEED-35BC-4A40-8D9E-D26E12128FF1}" type="datetimeFigureOut">
              <a:rPr lang="en-US"/>
              <a:pPr>
                <a:defRPr/>
              </a:pPr>
              <a:t>10/16/2019</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2895281D-F64B-4812-9267-512CFE282F09}" type="slidenum">
              <a:rPr lang="en-GB"/>
              <a:pPr>
                <a:defRPr/>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85852" y="0"/>
            <a:ext cx="7283152" cy="1143000"/>
          </a:xfrm>
        </p:spPr>
        <p:txBody>
          <a:bodyPr/>
          <a:lstStyle>
            <a:lvl1pPr>
              <a:defRPr sz="4000"/>
            </a:lvl1pPr>
          </a:lstStyle>
          <a:p>
            <a:r>
              <a:rPr lang="en-US"/>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1D8252F2-FEE3-4494-939F-CA9D566E7C0F}" type="datetimeFigureOut">
              <a:rPr lang="en-US"/>
              <a:pPr>
                <a:defRPr/>
              </a:pPr>
              <a:t>10/16/2019</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dirty="0"/>
          </a:p>
        </p:txBody>
      </p:sp>
      <p:sp>
        <p:nvSpPr>
          <p:cNvPr id="9" name="Slide Number Placeholder 5"/>
          <p:cNvSpPr>
            <a:spLocks noGrp="1"/>
          </p:cNvSpPr>
          <p:nvPr>
            <p:ph type="sldNum" sz="quarter" idx="12"/>
          </p:nvPr>
        </p:nvSpPr>
        <p:spPr/>
        <p:txBody>
          <a:bodyPr/>
          <a:lstStyle>
            <a:lvl1pPr>
              <a:defRPr/>
            </a:lvl1pPr>
          </a:lstStyle>
          <a:p>
            <a:pPr>
              <a:defRPr/>
            </a:pPr>
            <a:fld id="{04C84812-4924-4DF2-8010-E44680E01D5F}" type="slidenum">
              <a:rPr lang="en-GB"/>
              <a:pPr>
                <a:defRPr/>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85852" y="0"/>
            <a:ext cx="7283152" cy="1143000"/>
          </a:xfrm>
        </p:spPr>
        <p:txBody>
          <a:bodyPr/>
          <a:lstStyle>
            <a:lvl1pPr>
              <a:defRPr sz="4000"/>
            </a:lvl1pPr>
          </a:lstStyle>
          <a:p>
            <a:r>
              <a:rPr lang="en-US"/>
              <a:t>Click to edit Master title style</a:t>
            </a:r>
            <a:endParaRPr lang="en-GB" dirty="0"/>
          </a:p>
        </p:txBody>
      </p:sp>
      <p:sp>
        <p:nvSpPr>
          <p:cNvPr id="3" name="Date Placeholder 3"/>
          <p:cNvSpPr>
            <a:spLocks noGrp="1"/>
          </p:cNvSpPr>
          <p:nvPr>
            <p:ph type="dt" sz="half" idx="10"/>
          </p:nvPr>
        </p:nvSpPr>
        <p:spPr/>
        <p:txBody>
          <a:bodyPr/>
          <a:lstStyle>
            <a:lvl1pPr>
              <a:defRPr/>
            </a:lvl1pPr>
          </a:lstStyle>
          <a:p>
            <a:pPr>
              <a:defRPr/>
            </a:pPr>
            <a:fld id="{90FBF308-0FF5-4E1A-A6A2-2BC322217FBB}" type="datetimeFigureOut">
              <a:rPr lang="en-US"/>
              <a:pPr>
                <a:defRPr/>
              </a:pPr>
              <a:t>10/16/2019</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dirty="0"/>
          </a:p>
        </p:txBody>
      </p:sp>
      <p:sp>
        <p:nvSpPr>
          <p:cNvPr id="5" name="Slide Number Placeholder 5"/>
          <p:cNvSpPr>
            <a:spLocks noGrp="1"/>
          </p:cNvSpPr>
          <p:nvPr>
            <p:ph type="sldNum" sz="quarter" idx="12"/>
          </p:nvPr>
        </p:nvSpPr>
        <p:spPr/>
        <p:txBody>
          <a:bodyPr/>
          <a:lstStyle>
            <a:lvl1pPr>
              <a:defRPr/>
            </a:lvl1pPr>
          </a:lstStyle>
          <a:p>
            <a:pPr>
              <a:defRPr/>
            </a:pPr>
            <a:fld id="{5BBE9F26-210D-49C4-9276-6D09C9F4B01A}" type="slidenum">
              <a:rPr lang="en-GB"/>
              <a:pPr>
                <a:defRPr/>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C94AB72-E409-4643-AAB0-0DEA1A723EE0}" type="datetimeFigureOut">
              <a:rPr lang="en-US"/>
              <a:pPr>
                <a:defRPr/>
              </a:pPr>
              <a:t>10/16/2019</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dirty="0"/>
          </a:p>
        </p:txBody>
      </p:sp>
      <p:sp>
        <p:nvSpPr>
          <p:cNvPr id="4" name="Slide Number Placeholder 5"/>
          <p:cNvSpPr>
            <a:spLocks noGrp="1"/>
          </p:cNvSpPr>
          <p:nvPr>
            <p:ph type="sldNum" sz="quarter" idx="12"/>
          </p:nvPr>
        </p:nvSpPr>
        <p:spPr/>
        <p:txBody>
          <a:bodyPr/>
          <a:lstStyle>
            <a:lvl1pPr>
              <a:defRPr/>
            </a:lvl1pPr>
          </a:lstStyle>
          <a:p>
            <a:pPr>
              <a:defRPr/>
            </a:pPr>
            <a:fld id="{0E94714B-68C1-4EA5-A3DD-D5B3FD952A39}" type="slidenum">
              <a:rPr lang="en-GB"/>
              <a:pPr>
                <a:defRPr/>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596" y="1214422"/>
            <a:ext cx="3008313" cy="1162050"/>
          </a:xfrm>
        </p:spPr>
        <p:txBody>
          <a:bodyPr anchor="b"/>
          <a:lstStyle>
            <a:lvl1pPr algn="l">
              <a:defRPr sz="2000" b="1"/>
            </a:lvl1pPr>
          </a:lstStyle>
          <a:p>
            <a:r>
              <a:rPr lang="en-US"/>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p:txBody>
      </p:sp>
      <p:sp>
        <p:nvSpPr>
          <p:cNvPr id="4" name="Text Placeholder 3"/>
          <p:cNvSpPr>
            <a:spLocks noGrp="1"/>
          </p:cNvSpPr>
          <p:nvPr>
            <p:ph type="body" sz="half" idx="2"/>
          </p:nvPr>
        </p:nvSpPr>
        <p:spPr>
          <a:xfrm>
            <a:off x="457200" y="2428868"/>
            <a:ext cx="3008313" cy="369729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5BC44956-9E32-4705-A2FB-6542BF9CB4D3}" type="datetimeFigureOut">
              <a:rPr lang="en-US"/>
              <a:pPr>
                <a:defRPr/>
              </a:pPr>
              <a:t>10/16/2019</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87BF8FB4-AAD2-4086-90B1-495866ED1CCD}" type="slidenum">
              <a:rPr lang="en-GB"/>
              <a:pPr>
                <a:defRPr/>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1.png"/><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14414" y="0"/>
            <a:ext cx="728315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7BFB991-EC59-4EF3-BD79-2799767ED2E9}" type="datetimeFigureOut">
              <a:rPr lang="en-US"/>
              <a:pPr>
                <a:defRPr/>
              </a:pPr>
              <a:t>10/16/2019</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6EBD973-11AC-4079-BDE3-C1E063C08990}" type="slidenum">
              <a:rPr lang="en-GB"/>
              <a:pPr>
                <a:defRPr/>
              </a:pPr>
              <a:t>‹#›</a:t>
            </a:fld>
            <a:endParaRPr lang="en-GB" dirty="0"/>
          </a:p>
        </p:txBody>
      </p:sp>
      <p:sp>
        <p:nvSpPr>
          <p:cNvPr id="7" name="Rectangle 6"/>
          <p:cNvSpPr/>
          <p:nvPr/>
        </p:nvSpPr>
        <p:spPr>
          <a:xfrm>
            <a:off x="0" y="0"/>
            <a:ext cx="428596" cy="6858000"/>
          </a:xfrm>
          <a:prstGeom prst="rect">
            <a:avLst/>
          </a:prstGeom>
          <a:solidFill>
            <a:srgbClr val="FF33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pic>
        <p:nvPicPr>
          <p:cNvPr id="10" name="Picture 9" descr="C:\Users\Kaan\AppData\Local\Microsoft\Windows\Temporary Internet Files\Content.Outlook\JCLLNTJY\ChallengeLogo (3).png"/>
          <p:cNvPicPr/>
          <p:nvPr/>
        </p:nvPicPr>
        <p:blipFill>
          <a:blip r:embed="rId14" cstate="print"/>
          <a:srcRect/>
          <a:stretch>
            <a:fillRect/>
          </a:stretch>
        </p:blipFill>
        <p:spPr bwMode="auto">
          <a:xfrm>
            <a:off x="467544" y="0"/>
            <a:ext cx="816522" cy="100899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0" r:id="rId1"/>
    <p:sldLayoutId id="2147483740" r:id="rId2"/>
    <p:sldLayoutId id="2147483751"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l" rtl="0" eaLnBrk="1" fontAlgn="base" hangingPunct="1">
        <a:spcBef>
          <a:spcPct val="0"/>
        </a:spcBef>
        <a:spcAft>
          <a:spcPct val="0"/>
        </a:spcAft>
        <a:defRPr sz="4000" b="1" kern="1200">
          <a:solidFill>
            <a:srgbClr val="595959"/>
          </a:solidFill>
          <a:latin typeface="Century Gothic" pitchFamily="34" charset="0"/>
          <a:ea typeface="+mj-ea"/>
          <a:cs typeface="+mj-cs"/>
        </a:defRPr>
      </a:lvl1pPr>
      <a:lvl2pPr algn="l" rtl="0" eaLnBrk="1" fontAlgn="base" hangingPunct="1">
        <a:spcBef>
          <a:spcPct val="0"/>
        </a:spcBef>
        <a:spcAft>
          <a:spcPct val="0"/>
        </a:spcAft>
        <a:defRPr sz="4400" b="1">
          <a:solidFill>
            <a:srgbClr val="595959"/>
          </a:solidFill>
          <a:latin typeface="Calibri" pitchFamily="34" charset="0"/>
        </a:defRPr>
      </a:lvl2pPr>
      <a:lvl3pPr algn="l" rtl="0" eaLnBrk="1" fontAlgn="base" hangingPunct="1">
        <a:spcBef>
          <a:spcPct val="0"/>
        </a:spcBef>
        <a:spcAft>
          <a:spcPct val="0"/>
        </a:spcAft>
        <a:defRPr sz="4400" b="1">
          <a:solidFill>
            <a:srgbClr val="595959"/>
          </a:solidFill>
          <a:latin typeface="Calibri" pitchFamily="34" charset="0"/>
        </a:defRPr>
      </a:lvl3pPr>
      <a:lvl4pPr algn="l" rtl="0" eaLnBrk="1" fontAlgn="base" hangingPunct="1">
        <a:spcBef>
          <a:spcPct val="0"/>
        </a:spcBef>
        <a:spcAft>
          <a:spcPct val="0"/>
        </a:spcAft>
        <a:defRPr sz="4400" b="1">
          <a:solidFill>
            <a:srgbClr val="595959"/>
          </a:solidFill>
          <a:latin typeface="Calibri" pitchFamily="34" charset="0"/>
        </a:defRPr>
      </a:lvl4pPr>
      <a:lvl5pPr algn="l" rtl="0" eaLnBrk="1" fontAlgn="base" hangingPunct="1">
        <a:spcBef>
          <a:spcPct val="0"/>
        </a:spcBef>
        <a:spcAft>
          <a:spcPct val="0"/>
        </a:spcAft>
        <a:defRPr sz="4400" b="1">
          <a:solidFill>
            <a:srgbClr val="595959"/>
          </a:solidFill>
          <a:latin typeface="Calibri" pitchFamily="34" charset="0"/>
        </a:defRPr>
      </a:lvl5pPr>
      <a:lvl6pPr marL="457200" algn="l" rtl="0" eaLnBrk="1" fontAlgn="base" hangingPunct="1">
        <a:spcBef>
          <a:spcPct val="0"/>
        </a:spcBef>
        <a:spcAft>
          <a:spcPct val="0"/>
        </a:spcAft>
        <a:defRPr sz="4400" b="1">
          <a:solidFill>
            <a:srgbClr val="595959"/>
          </a:solidFill>
          <a:latin typeface="Calibri" pitchFamily="34" charset="0"/>
        </a:defRPr>
      </a:lvl6pPr>
      <a:lvl7pPr marL="914400" algn="l" rtl="0" eaLnBrk="1" fontAlgn="base" hangingPunct="1">
        <a:spcBef>
          <a:spcPct val="0"/>
        </a:spcBef>
        <a:spcAft>
          <a:spcPct val="0"/>
        </a:spcAft>
        <a:defRPr sz="4400" b="1">
          <a:solidFill>
            <a:srgbClr val="595959"/>
          </a:solidFill>
          <a:latin typeface="Calibri" pitchFamily="34" charset="0"/>
        </a:defRPr>
      </a:lvl7pPr>
      <a:lvl8pPr marL="1371600" algn="l" rtl="0" eaLnBrk="1" fontAlgn="base" hangingPunct="1">
        <a:spcBef>
          <a:spcPct val="0"/>
        </a:spcBef>
        <a:spcAft>
          <a:spcPct val="0"/>
        </a:spcAft>
        <a:defRPr sz="4400" b="1">
          <a:solidFill>
            <a:srgbClr val="595959"/>
          </a:solidFill>
          <a:latin typeface="Calibri" pitchFamily="34" charset="0"/>
        </a:defRPr>
      </a:lvl8pPr>
      <a:lvl9pPr marL="1828800" algn="l" rtl="0" eaLnBrk="1" fontAlgn="base" hangingPunct="1">
        <a:spcBef>
          <a:spcPct val="0"/>
        </a:spcBef>
        <a:spcAft>
          <a:spcPct val="0"/>
        </a:spcAft>
        <a:defRPr sz="4400" b="1">
          <a:solidFill>
            <a:srgbClr val="595959"/>
          </a:solidFill>
          <a:latin typeface="Calibri" pitchFamily="34" charset="0"/>
        </a:defRPr>
      </a:lvl9pPr>
    </p:titleStyle>
    <p:bodyStyle>
      <a:lvl1pPr marL="342900" indent="-342900" algn="l" rtl="0" eaLnBrk="1" fontAlgn="base" hangingPunct="1">
        <a:spcBef>
          <a:spcPct val="20000"/>
        </a:spcBef>
        <a:spcAft>
          <a:spcPct val="0"/>
        </a:spcAft>
        <a:buClr>
          <a:srgbClr val="CC00CC"/>
        </a:buClr>
        <a:buSzPct val="60000"/>
        <a:buFontTx/>
        <a:buBlip>
          <a:blip r:embed="rId15"/>
        </a:buBlip>
        <a:defRPr sz="3200" kern="1200">
          <a:solidFill>
            <a:schemeClr val="tx1"/>
          </a:solidFill>
          <a:latin typeface="Century Gothic" pitchFamily="34" charset="0"/>
          <a:ea typeface="+mn-ea"/>
          <a:cs typeface="+mn-cs"/>
        </a:defRPr>
      </a:lvl1pPr>
      <a:lvl2pPr marL="742950" indent="-285750" algn="l" rtl="0" eaLnBrk="1" fontAlgn="base" hangingPunct="1">
        <a:spcBef>
          <a:spcPct val="20000"/>
        </a:spcBef>
        <a:spcAft>
          <a:spcPct val="0"/>
        </a:spcAft>
        <a:buClr>
          <a:srgbClr val="CC00CC"/>
        </a:buClr>
        <a:buFontTx/>
        <a:buBlip>
          <a:blip r:embed="rId16"/>
        </a:buBlip>
        <a:defRPr sz="2800" kern="1200">
          <a:solidFill>
            <a:schemeClr val="tx1"/>
          </a:solidFill>
          <a:latin typeface="Century Gothic"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0" y="0"/>
            <a:ext cx="428596" cy="6858000"/>
          </a:xfrm>
          <a:prstGeom prst="rect">
            <a:avLst/>
          </a:prstGeom>
          <a:solidFill>
            <a:srgbClr val="FF33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14414" y="0"/>
            <a:ext cx="728315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7BFB991-EC59-4EF3-BD79-2799767ED2E9}" type="datetimeFigureOut">
              <a:rPr lang="en-US"/>
              <a:pPr>
                <a:defRPr/>
              </a:pPr>
              <a:t>10/16/2019</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6EBD973-11AC-4079-BDE3-C1E063C08990}" type="slidenum">
              <a:rPr lang="en-GB"/>
              <a:pPr>
                <a:defRPr/>
              </a:pPr>
              <a:t>‹#›</a:t>
            </a:fld>
            <a:endParaRPr lang="en-GB" dirty="0"/>
          </a:p>
        </p:txBody>
      </p:sp>
      <p:sp>
        <p:nvSpPr>
          <p:cNvPr id="7" name="Rectangle 6"/>
          <p:cNvSpPr/>
          <p:nvPr/>
        </p:nvSpPr>
        <p:spPr>
          <a:xfrm>
            <a:off x="0" y="0"/>
            <a:ext cx="428596" cy="6858000"/>
          </a:xfrm>
          <a:prstGeom prst="rect">
            <a:avLst/>
          </a:prstGeom>
          <a:solidFill>
            <a:srgbClr val="FF33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pic>
        <p:nvPicPr>
          <p:cNvPr id="10" name="Picture 9" descr="C:\Users\Kaan\AppData\Local\Microsoft\Windows\Temporary Internet Files\Content.Outlook\JCLLNTJY\ChallengeLogo (3).png"/>
          <p:cNvPicPr/>
          <p:nvPr/>
        </p:nvPicPr>
        <p:blipFill>
          <a:blip r:embed="rId17" cstate="print"/>
          <a:srcRect/>
          <a:stretch>
            <a:fillRect/>
          </a:stretch>
        </p:blipFill>
        <p:spPr bwMode="auto">
          <a:xfrm>
            <a:off x="467544" y="0"/>
            <a:ext cx="816522" cy="1008993"/>
          </a:xfrm>
          <a:prstGeom prst="rect">
            <a:avLst/>
          </a:prstGeom>
          <a:noFill/>
          <a:ln w="9525">
            <a:noFill/>
            <a:miter lim="800000"/>
            <a:headEnd/>
            <a:tailEnd/>
          </a:ln>
        </p:spPr>
      </p:pic>
    </p:spTree>
    <p:extLst>
      <p:ext uri="{BB962C8B-B14F-4D97-AF65-F5344CB8AC3E}">
        <p14:creationId xmlns:p14="http://schemas.microsoft.com/office/powerpoint/2010/main" val="394638721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Lst>
  <p:txStyles>
    <p:titleStyle>
      <a:lvl1pPr algn="l" rtl="0" eaLnBrk="1" fontAlgn="base" hangingPunct="1">
        <a:spcBef>
          <a:spcPct val="0"/>
        </a:spcBef>
        <a:spcAft>
          <a:spcPct val="0"/>
        </a:spcAft>
        <a:defRPr sz="4000" b="1" kern="1200">
          <a:solidFill>
            <a:srgbClr val="595959"/>
          </a:solidFill>
          <a:latin typeface="Century Gothic" pitchFamily="34" charset="0"/>
          <a:ea typeface="+mj-ea"/>
          <a:cs typeface="+mj-cs"/>
        </a:defRPr>
      </a:lvl1pPr>
      <a:lvl2pPr algn="l" rtl="0" eaLnBrk="1" fontAlgn="base" hangingPunct="1">
        <a:spcBef>
          <a:spcPct val="0"/>
        </a:spcBef>
        <a:spcAft>
          <a:spcPct val="0"/>
        </a:spcAft>
        <a:defRPr sz="4400" b="1">
          <a:solidFill>
            <a:srgbClr val="595959"/>
          </a:solidFill>
          <a:latin typeface="Calibri" pitchFamily="34" charset="0"/>
        </a:defRPr>
      </a:lvl2pPr>
      <a:lvl3pPr algn="l" rtl="0" eaLnBrk="1" fontAlgn="base" hangingPunct="1">
        <a:spcBef>
          <a:spcPct val="0"/>
        </a:spcBef>
        <a:spcAft>
          <a:spcPct val="0"/>
        </a:spcAft>
        <a:defRPr sz="4400" b="1">
          <a:solidFill>
            <a:srgbClr val="595959"/>
          </a:solidFill>
          <a:latin typeface="Calibri" pitchFamily="34" charset="0"/>
        </a:defRPr>
      </a:lvl3pPr>
      <a:lvl4pPr algn="l" rtl="0" eaLnBrk="1" fontAlgn="base" hangingPunct="1">
        <a:spcBef>
          <a:spcPct val="0"/>
        </a:spcBef>
        <a:spcAft>
          <a:spcPct val="0"/>
        </a:spcAft>
        <a:defRPr sz="4400" b="1">
          <a:solidFill>
            <a:srgbClr val="595959"/>
          </a:solidFill>
          <a:latin typeface="Calibri" pitchFamily="34" charset="0"/>
        </a:defRPr>
      </a:lvl4pPr>
      <a:lvl5pPr algn="l" rtl="0" eaLnBrk="1" fontAlgn="base" hangingPunct="1">
        <a:spcBef>
          <a:spcPct val="0"/>
        </a:spcBef>
        <a:spcAft>
          <a:spcPct val="0"/>
        </a:spcAft>
        <a:defRPr sz="4400" b="1">
          <a:solidFill>
            <a:srgbClr val="595959"/>
          </a:solidFill>
          <a:latin typeface="Calibri" pitchFamily="34" charset="0"/>
        </a:defRPr>
      </a:lvl5pPr>
      <a:lvl6pPr marL="457200" algn="l" rtl="0" eaLnBrk="1" fontAlgn="base" hangingPunct="1">
        <a:spcBef>
          <a:spcPct val="0"/>
        </a:spcBef>
        <a:spcAft>
          <a:spcPct val="0"/>
        </a:spcAft>
        <a:defRPr sz="4400" b="1">
          <a:solidFill>
            <a:srgbClr val="595959"/>
          </a:solidFill>
          <a:latin typeface="Calibri" pitchFamily="34" charset="0"/>
        </a:defRPr>
      </a:lvl6pPr>
      <a:lvl7pPr marL="914400" algn="l" rtl="0" eaLnBrk="1" fontAlgn="base" hangingPunct="1">
        <a:spcBef>
          <a:spcPct val="0"/>
        </a:spcBef>
        <a:spcAft>
          <a:spcPct val="0"/>
        </a:spcAft>
        <a:defRPr sz="4400" b="1">
          <a:solidFill>
            <a:srgbClr val="595959"/>
          </a:solidFill>
          <a:latin typeface="Calibri" pitchFamily="34" charset="0"/>
        </a:defRPr>
      </a:lvl7pPr>
      <a:lvl8pPr marL="1371600" algn="l" rtl="0" eaLnBrk="1" fontAlgn="base" hangingPunct="1">
        <a:spcBef>
          <a:spcPct val="0"/>
        </a:spcBef>
        <a:spcAft>
          <a:spcPct val="0"/>
        </a:spcAft>
        <a:defRPr sz="4400" b="1">
          <a:solidFill>
            <a:srgbClr val="595959"/>
          </a:solidFill>
          <a:latin typeface="Calibri" pitchFamily="34" charset="0"/>
        </a:defRPr>
      </a:lvl8pPr>
      <a:lvl9pPr marL="1828800" algn="l" rtl="0" eaLnBrk="1" fontAlgn="base" hangingPunct="1">
        <a:spcBef>
          <a:spcPct val="0"/>
        </a:spcBef>
        <a:spcAft>
          <a:spcPct val="0"/>
        </a:spcAft>
        <a:defRPr sz="4400" b="1">
          <a:solidFill>
            <a:srgbClr val="595959"/>
          </a:solidFill>
          <a:latin typeface="Calibri" pitchFamily="34" charset="0"/>
        </a:defRPr>
      </a:lvl9pPr>
    </p:titleStyle>
    <p:bodyStyle>
      <a:lvl1pPr marL="342900" indent="-342900" algn="l" rtl="0" eaLnBrk="1" fontAlgn="base" hangingPunct="1">
        <a:spcBef>
          <a:spcPct val="20000"/>
        </a:spcBef>
        <a:spcAft>
          <a:spcPct val="0"/>
        </a:spcAft>
        <a:buClr>
          <a:srgbClr val="CC00CC"/>
        </a:buClr>
        <a:buSzPct val="60000"/>
        <a:buFontTx/>
        <a:buBlip>
          <a:blip/>
        </a:buBlip>
        <a:defRPr sz="3200" kern="1200">
          <a:solidFill>
            <a:schemeClr val="tx1"/>
          </a:solidFill>
          <a:latin typeface="Century Gothic" pitchFamily="34" charset="0"/>
          <a:ea typeface="+mn-ea"/>
          <a:cs typeface="+mn-cs"/>
        </a:defRPr>
      </a:lvl1pPr>
      <a:lvl2pPr marL="742950" indent="-285750" algn="l" rtl="0" eaLnBrk="1" fontAlgn="base" hangingPunct="1">
        <a:spcBef>
          <a:spcPct val="20000"/>
        </a:spcBef>
        <a:spcAft>
          <a:spcPct val="0"/>
        </a:spcAft>
        <a:buClr>
          <a:srgbClr val="CC00CC"/>
        </a:buClr>
        <a:buFontTx/>
        <a:buBlip>
          <a:blip r:embed="rId18"/>
        </a:buBlip>
        <a:defRPr sz="2800" kern="1200">
          <a:solidFill>
            <a:schemeClr val="tx1"/>
          </a:solidFill>
          <a:latin typeface="Century Gothic"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7.xml"/><Relationship Id="rId1" Type="http://schemas.openxmlformats.org/officeDocument/2006/relationships/tags" Target="../tags/tag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10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2.xml"/><Relationship Id="rId5" Type="http://schemas.openxmlformats.org/officeDocument/2006/relationships/image" Target="../media/image81.png"/><Relationship Id="rId4" Type="http://schemas.openxmlformats.org/officeDocument/2006/relationships/hyperlink" Target="mailto:Training@challcon.com"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jpg"/><Relationship Id="rId2" Type="http://schemas.openxmlformats.org/officeDocument/2006/relationships/slideLayout" Target="../slideLayouts/slideLayout5.xml"/><Relationship Id="rId1" Type="http://schemas.openxmlformats.org/officeDocument/2006/relationships/tags" Target="../tags/tag12.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5.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15.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6.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30.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www.itsnature.org/wp-content/uploads/2011/03/durian.jpg" TargetMode="Externa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itsnature.org/wp-content/uploads/2011/03/durian.jpg" TargetMode="Externa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5.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38.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3" Type="http://schemas.openxmlformats.org/officeDocument/2006/relationships/audio" Target="../media/media1.WAV"/><Relationship Id="rId7" Type="http://schemas.openxmlformats.org/officeDocument/2006/relationships/image" Target="../media/image9.png"/><Relationship Id="rId2" Type="http://schemas.microsoft.com/office/2007/relationships/media" Target="../media/media1.WAV"/><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notesSlide" Target="../notesSlides/notesSlide3.xml"/><Relationship Id="rId4"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5.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51.jpg"/></Relationships>
</file>

<file path=ppt/slides/_rels/slide6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58.jpeg"/><Relationship Id="rId4" Type="http://schemas.openxmlformats.org/officeDocument/2006/relationships/image" Target="../media/image57.jpeg"/></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9.xml"/></Relationships>
</file>

<file path=ppt/slides/_rels/slide8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5.xml"/><Relationship Id="rId1" Type="http://schemas.openxmlformats.org/officeDocument/2006/relationships/tags" Target="../tags/tag10.xml"/></Relationships>
</file>

<file path=ppt/slides/_rels/slide9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116632"/>
            <a:ext cx="8208912" cy="858019"/>
          </a:xfrm>
        </p:spPr>
        <p:txBody>
          <a:bodyPr/>
          <a:lstStyle/>
          <a:p>
            <a:pPr algn="ctr"/>
            <a:r>
              <a:rPr lang="en-GB" sz="4800" dirty="0">
                <a:solidFill>
                  <a:schemeClr val="bg1"/>
                </a:solidFill>
              </a:rPr>
              <a:t>Unconscious Bias </a:t>
            </a:r>
          </a:p>
        </p:txBody>
      </p:sp>
      <p:sp>
        <p:nvSpPr>
          <p:cNvPr id="9" name="Rectangle 8"/>
          <p:cNvSpPr/>
          <p:nvPr/>
        </p:nvSpPr>
        <p:spPr>
          <a:xfrm>
            <a:off x="0" y="0"/>
            <a:ext cx="428596" cy="6858000"/>
          </a:xfrm>
          <a:prstGeom prst="rect">
            <a:avLst/>
          </a:prstGeom>
          <a:solidFill>
            <a:srgbClr val="FF33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 name="Rectangle 9"/>
          <p:cNvSpPr/>
          <p:nvPr/>
        </p:nvSpPr>
        <p:spPr>
          <a:xfrm>
            <a:off x="8712618" y="0"/>
            <a:ext cx="428596" cy="6858000"/>
          </a:xfrm>
          <a:prstGeom prst="rect">
            <a:avLst/>
          </a:prstGeom>
          <a:solidFill>
            <a:srgbClr val="FF33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 name="Rectangle 1"/>
          <p:cNvSpPr/>
          <p:nvPr/>
        </p:nvSpPr>
        <p:spPr>
          <a:xfrm>
            <a:off x="457212" y="5836260"/>
            <a:ext cx="825507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0" cap="none" spc="0" normalizeH="0" baseline="0" noProof="0" dirty="0">
                <a:ln>
                  <a:noFill/>
                </a:ln>
                <a:solidFill>
                  <a:prstClr val="white"/>
                </a:solidFill>
                <a:effectLst/>
                <a:uLnTx/>
                <a:uFillTx/>
                <a:latin typeface="Century Gothic" panose="020B0502020202020204" pitchFamily="34" charset="0"/>
                <a:ea typeface="+mn-ea"/>
                <a:cs typeface="Arial" charset="0"/>
              </a:rPr>
              <a:t>The Listening Brain</a:t>
            </a:r>
            <a:r>
              <a:rPr kumimoji="0" lang="en-GB" sz="1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Arial" charset="0"/>
              </a:rPr>
              <a:t>, Source: The Wellcome Institute</a:t>
            </a:r>
            <a:endParaRPr kumimoji="0" lang="en-GB" sz="1000" b="0" i="1" u="none" strike="noStrike" kern="0" cap="none" spc="0" normalizeH="0" baseline="0" noProof="0" dirty="0">
              <a:ln>
                <a:noFill/>
              </a:ln>
              <a:solidFill>
                <a:prstClr val="white"/>
              </a:solidFill>
              <a:effectLst/>
              <a:uLnTx/>
              <a:uFillTx/>
              <a:latin typeface="Century Gothic" panose="020B0502020202020204" pitchFamily="34" charset="0"/>
              <a:ea typeface="+mn-ea"/>
              <a:cs typeface="Arial" charset="0"/>
            </a:endParaRPr>
          </a:p>
        </p:txBody>
      </p:sp>
      <p:sp>
        <p:nvSpPr>
          <p:cNvPr id="3" name="Rectangle 2">
            <a:extLst>
              <a:ext uri="{FF2B5EF4-FFF2-40B4-BE49-F238E27FC236}">
                <a16:creationId xmlns:a16="http://schemas.microsoft.com/office/drawing/2014/main" id="{5DC44BC7-55E7-45B2-AB06-660903AF4F03}"/>
              </a:ext>
            </a:extLst>
          </p:cNvPr>
          <p:cNvSpPr/>
          <p:nvPr/>
        </p:nvSpPr>
        <p:spPr>
          <a:xfrm>
            <a:off x="441392" y="6186116"/>
            <a:ext cx="8310640"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6" name="Picture 5">
            <a:extLst>
              <a:ext uri="{FF2B5EF4-FFF2-40B4-BE49-F238E27FC236}">
                <a16:creationId xmlns:a16="http://schemas.microsoft.com/office/drawing/2014/main" id="{13564236-60A2-4BDA-B3CA-47F535A7CA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361" y="1340768"/>
            <a:ext cx="7443278" cy="2526087"/>
          </a:xfrm>
          <a:prstGeom prst="rect">
            <a:avLst/>
          </a:prstGeom>
        </p:spPr>
      </p:pic>
      <p:sp>
        <p:nvSpPr>
          <p:cNvPr id="7" name="Rectangle 6">
            <a:extLst>
              <a:ext uri="{FF2B5EF4-FFF2-40B4-BE49-F238E27FC236}">
                <a16:creationId xmlns:a16="http://schemas.microsoft.com/office/drawing/2014/main" id="{3DE08DCC-E4D2-4417-8672-A9F28E689220}"/>
              </a:ext>
            </a:extLst>
          </p:cNvPr>
          <p:cNvSpPr/>
          <p:nvPr/>
        </p:nvSpPr>
        <p:spPr>
          <a:xfrm>
            <a:off x="847575" y="4149140"/>
            <a:ext cx="7446063" cy="138499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FF3399"/>
                </a:solidFill>
                <a:effectLst/>
                <a:uLnTx/>
                <a:uFillTx/>
                <a:latin typeface="Century Gothic" panose="020B0502020202020204" pitchFamily="34" charset="0"/>
                <a:ea typeface="Calibri" panose="020F0502020204030204" pitchFamily="34" charset="0"/>
                <a:cs typeface="Times New Roman" panose="02020603050405020304" pitchFamily="18" charset="0"/>
              </a:rPr>
              <a:t>Conference of Colleges Diversity Fund Project on special dietary requirements of BAME and observant religious students</a:t>
            </a:r>
            <a:endParaRPr kumimoji="0" lang="en-GB" sz="2800" b="1" i="0" u="none" strike="noStrike" kern="1200" cap="none" spc="0" normalizeH="0" baseline="0" noProof="0" dirty="0">
              <a:ln>
                <a:noFill/>
              </a:ln>
              <a:solidFill>
                <a:prstClr val="black"/>
              </a:solidFill>
              <a:effectLst/>
              <a:uLnTx/>
              <a:uFillTx/>
              <a:latin typeface="Arial" charset="0"/>
              <a:ea typeface="+mn-ea"/>
              <a:cs typeface="Arial" charset="0"/>
            </a:endParaRPr>
          </a:p>
        </p:txBody>
      </p:sp>
    </p:spTree>
    <p:custDataLst>
      <p:tags r:id="rId1"/>
    </p:custDataLst>
    <p:extLst>
      <p:ext uri="{BB962C8B-B14F-4D97-AF65-F5344CB8AC3E}">
        <p14:creationId xmlns:p14="http://schemas.microsoft.com/office/powerpoint/2010/main" val="3596368972"/>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4FB7A-21EE-4D36-9E12-E476B5F58F70}"/>
              </a:ext>
            </a:extLst>
          </p:cNvPr>
          <p:cNvSpPr>
            <a:spLocks noGrp="1"/>
          </p:cNvSpPr>
          <p:nvPr>
            <p:ph type="title"/>
          </p:nvPr>
        </p:nvSpPr>
        <p:spPr/>
        <p:txBody>
          <a:bodyPr/>
          <a:lstStyle/>
          <a:p>
            <a:r>
              <a:rPr lang="en-US" dirty="0"/>
              <a:t>Thinking Space 2</a:t>
            </a:r>
            <a:endParaRPr lang="en-GB" dirty="0"/>
          </a:p>
        </p:txBody>
      </p:sp>
      <p:sp>
        <p:nvSpPr>
          <p:cNvPr id="3" name="Content Placeholder 2">
            <a:extLst>
              <a:ext uri="{FF2B5EF4-FFF2-40B4-BE49-F238E27FC236}">
                <a16:creationId xmlns:a16="http://schemas.microsoft.com/office/drawing/2014/main" id="{EE93DF64-03D9-4BDB-81DF-6340C367CDA3}"/>
              </a:ext>
            </a:extLst>
          </p:cNvPr>
          <p:cNvSpPr>
            <a:spLocks noGrp="1"/>
          </p:cNvSpPr>
          <p:nvPr>
            <p:ph idx="1"/>
          </p:nvPr>
        </p:nvSpPr>
        <p:spPr>
          <a:xfrm>
            <a:off x="457200" y="2725814"/>
            <a:ext cx="8229600" cy="1036712"/>
          </a:xfrm>
        </p:spPr>
        <p:txBody>
          <a:bodyPr/>
          <a:lstStyle/>
          <a:p>
            <a:pPr marL="0" indent="0" algn="ctr">
              <a:buNone/>
            </a:pPr>
            <a:r>
              <a:rPr lang="en-GB" b="1" dirty="0"/>
              <a:t>What is the potential impact on the student when we don’t consider globally diverse food?</a:t>
            </a:r>
          </a:p>
        </p:txBody>
      </p:sp>
    </p:spTree>
    <p:custDataLst>
      <p:tags r:id="rId1"/>
    </p:custDataLst>
    <p:extLst>
      <p:ext uri="{BB962C8B-B14F-4D97-AF65-F5344CB8AC3E}">
        <p14:creationId xmlns:p14="http://schemas.microsoft.com/office/powerpoint/2010/main" val="21460143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4D9F4-80BC-4E06-968B-AD73E5659868}"/>
              </a:ext>
            </a:extLst>
          </p:cNvPr>
          <p:cNvSpPr>
            <a:spLocks noGrp="1"/>
          </p:cNvSpPr>
          <p:nvPr>
            <p:ph type="title"/>
          </p:nvPr>
        </p:nvSpPr>
        <p:spPr>
          <a:xfrm>
            <a:off x="1547664" y="166795"/>
            <a:ext cx="3600400" cy="836712"/>
          </a:xfrm>
        </p:spPr>
        <p:txBody>
          <a:bodyPr/>
          <a:lstStyle/>
          <a:p>
            <a:pPr algn="ctr"/>
            <a:r>
              <a:rPr lang="en-GB" sz="3200" dirty="0"/>
              <a:t>Action planning </a:t>
            </a:r>
          </a:p>
        </p:txBody>
      </p:sp>
      <p:sp>
        <p:nvSpPr>
          <p:cNvPr id="4" name="TextBox 3">
            <a:extLst>
              <a:ext uri="{FF2B5EF4-FFF2-40B4-BE49-F238E27FC236}">
                <a16:creationId xmlns:a16="http://schemas.microsoft.com/office/drawing/2014/main" id="{51861020-FC87-4C05-9B14-2F7E48281D69}"/>
              </a:ext>
            </a:extLst>
          </p:cNvPr>
          <p:cNvSpPr txBox="1"/>
          <p:nvPr/>
        </p:nvSpPr>
        <p:spPr>
          <a:xfrm>
            <a:off x="1043608" y="1988840"/>
            <a:ext cx="7920880" cy="3785652"/>
          </a:xfrm>
          <a:prstGeom prst="rect">
            <a:avLst/>
          </a:prstGeom>
          <a:noFill/>
        </p:spPr>
        <p:txBody>
          <a:bodyPr wrap="square" rtlCol="0">
            <a:spAutoFit/>
          </a:bodyPr>
          <a:lstStyle/>
          <a:p>
            <a:r>
              <a:rPr lang="en-GB" sz="2400" dirty="0">
                <a:latin typeface="Century Gothic" panose="020B0502020202020204" pitchFamily="34" charset="0"/>
              </a:rPr>
              <a:t>Take some time to reflect on what has been discussed in this course. Considering what has been discussed, how might this alter your practice or approach?</a:t>
            </a:r>
          </a:p>
          <a:p>
            <a:endParaRPr lang="en-GB" sz="2400" dirty="0">
              <a:latin typeface="Century Gothic" panose="020B0502020202020204" pitchFamily="34" charset="0"/>
            </a:endParaRPr>
          </a:p>
          <a:p>
            <a:endParaRPr lang="en-GB" sz="2400" dirty="0">
              <a:latin typeface="Century Gothic" panose="020B0502020202020204" pitchFamily="34" charset="0"/>
            </a:endParaRPr>
          </a:p>
          <a:p>
            <a:r>
              <a:rPr lang="en-GB" sz="2400" dirty="0">
                <a:latin typeface="Century Gothic" panose="020B0502020202020204" pitchFamily="34" charset="0"/>
              </a:rPr>
              <a:t>In groups on twos or threes, discuss what you might change or consider going forward</a:t>
            </a:r>
          </a:p>
          <a:p>
            <a:endParaRPr lang="en-GB" sz="2400" dirty="0">
              <a:latin typeface="Century Gothic" panose="020B0502020202020204" pitchFamily="34" charset="0"/>
            </a:endParaRPr>
          </a:p>
          <a:p>
            <a:r>
              <a:rPr lang="en-GB" sz="2400" dirty="0">
                <a:latin typeface="Century Gothic" panose="020B0502020202020204" pitchFamily="34" charset="0"/>
              </a:rPr>
              <a:t>What might your first step be?</a:t>
            </a:r>
          </a:p>
        </p:txBody>
      </p:sp>
    </p:spTree>
    <p:custDataLst>
      <p:tags r:id="rId1"/>
    </p:custDataLst>
    <p:extLst>
      <p:ext uri="{BB962C8B-B14F-4D97-AF65-F5344CB8AC3E}">
        <p14:creationId xmlns:p14="http://schemas.microsoft.com/office/powerpoint/2010/main" val="45566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620688"/>
            <a:ext cx="6408712" cy="940966"/>
          </a:xfrm>
        </p:spPr>
        <p:txBody>
          <a:bodyPr/>
          <a:lstStyle/>
          <a:p>
            <a:pPr algn="ctr"/>
            <a:r>
              <a:rPr lang="en-GB" dirty="0"/>
              <a:t>Any final questions?</a:t>
            </a:r>
          </a:p>
        </p:txBody>
      </p:sp>
      <p:pic>
        <p:nvPicPr>
          <p:cNvPr id="1026" name="Picture 2" descr="http://images.clipartpanda.com/question-marks-background-Kinox6ziq.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1700808"/>
            <a:ext cx="3153634" cy="432048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41619924"/>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ChangeArrowheads="1"/>
          </p:cNvSpPr>
          <p:nvPr>
            <p:ph type="ctrTitle"/>
          </p:nvPr>
        </p:nvSpPr>
        <p:spPr>
          <a:xfrm>
            <a:off x="685800" y="945293"/>
            <a:ext cx="7772400" cy="2363224"/>
          </a:xfrm>
        </p:spPr>
        <p:txBody>
          <a:bodyPr/>
          <a:lstStyle/>
          <a:p>
            <a:r>
              <a:rPr lang="en-US" sz="7200" dirty="0"/>
              <a:t>THANK YOU </a:t>
            </a:r>
            <a:br>
              <a:rPr lang="en-GB" dirty="0">
                <a:effectLst>
                  <a:outerShdw blurRad="38100" dist="38100" dir="2700000" algn="tl">
                    <a:srgbClr val="C0C0C0"/>
                  </a:outerShdw>
                </a:effectLst>
                <a:latin typeface="Trebuchet MS" pitchFamily="34" charset="0"/>
              </a:rPr>
            </a:br>
            <a:r>
              <a:rPr lang="en-GB" dirty="0">
                <a:effectLst>
                  <a:outerShdw blurRad="38100" dist="38100" dir="2700000" algn="tl">
                    <a:srgbClr val="C0C0C0"/>
                  </a:outerShdw>
                </a:effectLst>
                <a:latin typeface="Trebuchet MS" pitchFamily="34" charset="0"/>
              </a:rPr>
              <a:t>Dipti</a:t>
            </a:r>
            <a:r>
              <a:rPr lang="en-GB" dirty="0"/>
              <a:t> Morjaria</a:t>
            </a:r>
            <a:br>
              <a:rPr lang="en-GB" dirty="0"/>
            </a:br>
            <a:endParaRPr lang="en-US" dirty="0"/>
          </a:p>
        </p:txBody>
      </p:sp>
      <p:sp>
        <p:nvSpPr>
          <p:cNvPr id="35843" name="Rectangle 5"/>
          <p:cNvSpPr>
            <a:spLocks noGrp="1" noChangeArrowheads="1"/>
          </p:cNvSpPr>
          <p:nvPr>
            <p:ph type="subTitle" idx="1"/>
          </p:nvPr>
        </p:nvSpPr>
        <p:spPr>
          <a:xfrm>
            <a:off x="1371600" y="3429000"/>
            <a:ext cx="6400800" cy="2051050"/>
          </a:xfrm>
        </p:spPr>
        <p:txBody>
          <a:bodyPr>
            <a:normAutofit lnSpcReduction="10000"/>
          </a:bodyPr>
          <a:lstStyle/>
          <a:p>
            <a:pPr eaLnBrk="1" hangingPunct="1">
              <a:defRPr/>
            </a:pPr>
            <a:r>
              <a:rPr lang="en-US" dirty="0">
                <a:solidFill>
                  <a:schemeClr val="accent1">
                    <a:lumMod val="75000"/>
                  </a:schemeClr>
                </a:solidFill>
                <a:hlinkClick r:id="rId4"/>
              </a:rPr>
              <a:t>training@challcon.com</a:t>
            </a:r>
            <a:endParaRPr lang="en-US" dirty="0">
              <a:solidFill>
                <a:schemeClr val="accent1">
                  <a:lumMod val="75000"/>
                </a:schemeClr>
              </a:solidFill>
            </a:endParaRPr>
          </a:p>
          <a:p>
            <a:pPr eaLnBrk="1" hangingPunct="1">
              <a:defRPr/>
            </a:pPr>
            <a:r>
              <a:rPr lang="en-US" dirty="0"/>
              <a:t>020 7272 3400</a:t>
            </a:r>
          </a:p>
          <a:p>
            <a:pPr eaLnBrk="1" hangingPunct="1">
              <a:defRPr/>
            </a:pPr>
            <a:endParaRPr lang="en-US" dirty="0"/>
          </a:p>
          <a:p>
            <a:pPr eaLnBrk="1" hangingPunct="1">
              <a:defRPr/>
            </a:pPr>
            <a:r>
              <a:rPr lang="en-GB" sz="3200" b="1" dirty="0">
                <a:solidFill>
                  <a:srgbClr val="FF00FF"/>
                </a:solidFill>
                <a:latin typeface="Calibri"/>
                <a:ea typeface="Times New Roman"/>
                <a:cs typeface="Times New Roman"/>
              </a:rPr>
              <a:t>        </a:t>
            </a:r>
            <a:endParaRPr lang="en-US" dirty="0"/>
          </a:p>
        </p:txBody>
      </p:sp>
      <p:pic>
        <p:nvPicPr>
          <p:cNvPr id="4" name="Picture 3"/>
          <p:cNvPicPr/>
          <p:nvPr/>
        </p:nvPicPr>
        <p:blipFill>
          <a:blip r:embed="rId5" cstate="print"/>
          <a:srcRect/>
          <a:stretch>
            <a:fillRect/>
          </a:stretch>
        </p:blipFill>
        <p:spPr bwMode="auto">
          <a:xfrm>
            <a:off x="323528" y="4581128"/>
            <a:ext cx="1631315" cy="1642745"/>
          </a:xfrm>
          <a:prstGeom prst="rect">
            <a:avLst/>
          </a:prstGeom>
          <a:noFill/>
          <a:ln w="9525">
            <a:noFill/>
            <a:miter lim="800000"/>
            <a:headEnd/>
            <a:tailEnd/>
          </a:ln>
        </p:spPr>
      </p:pic>
      <p:sp>
        <p:nvSpPr>
          <p:cNvPr id="2" name="Rectangle 1"/>
          <p:cNvSpPr/>
          <p:nvPr/>
        </p:nvSpPr>
        <p:spPr>
          <a:xfrm>
            <a:off x="0" y="6318083"/>
            <a:ext cx="7165960" cy="430887"/>
          </a:xfrm>
          <a:prstGeom prst="rect">
            <a:avLst/>
          </a:prstGeom>
        </p:spPr>
        <p:txBody>
          <a:bodyPr wrap="square">
            <a:spAutoFit/>
          </a:bodyPr>
          <a:lstStyle/>
          <a:p>
            <a:pPr algn="ctr"/>
            <a:r>
              <a:rPr lang="en-GB" sz="1100" dirty="0"/>
              <a:t>Scan the QR Code with your iPhone, Android, Blackberry or Windows Phone 7 phone. Download a QR code reader App from your favourite store.</a:t>
            </a:r>
            <a:endParaRPr lang="en-US" sz="4400" b="1" dirty="0">
              <a:solidFill>
                <a:prstClr val="black">
                  <a:lumMod val="65000"/>
                  <a:lumOff val="35000"/>
                </a:prstClr>
              </a:solidFill>
              <a:latin typeface="Calibri"/>
            </a:endParaRPr>
          </a:p>
        </p:txBody>
      </p:sp>
    </p:spTree>
    <p:custDataLst>
      <p:tags r:id="rId1"/>
    </p:custDataLst>
    <p:extLst>
      <p:ext uri="{BB962C8B-B14F-4D97-AF65-F5344CB8AC3E}">
        <p14:creationId xmlns:p14="http://schemas.microsoft.com/office/powerpoint/2010/main" val="2595817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06715-2156-434A-84D7-3AA88AF6709E}"/>
              </a:ext>
            </a:extLst>
          </p:cNvPr>
          <p:cNvSpPr>
            <a:spLocks noGrp="1"/>
          </p:cNvSpPr>
          <p:nvPr>
            <p:ph type="title"/>
          </p:nvPr>
        </p:nvSpPr>
        <p:spPr/>
        <p:txBody>
          <a:bodyPr/>
          <a:lstStyle/>
          <a:p>
            <a:r>
              <a:rPr lang="en-GB" dirty="0"/>
              <a:t>Who is the Oxford Student?</a:t>
            </a:r>
          </a:p>
        </p:txBody>
      </p:sp>
      <p:sp>
        <p:nvSpPr>
          <p:cNvPr id="3" name="Content Placeholder 2">
            <a:extLst>
              <a:ext uri="{FF2B5EF4-FFF2-40B4-BE49-F238E27FC236}">
                <a16:creationId xmlns:a16="http://schemas.microsoft.com/office/drawing/2014/main" id="{7575B358-2F71-49F1-B080-9D5242C4BC00}"/>
              </a:ext>
            </a:extLst>
          </p:cNvPr>
          <p:cNvSpPr>
            <a:spLocks noGrp="1"/>
          </p:cNvSpPr>
          <p:nvPr>
            <p:ph sz="half" idx="1"/>
          </p:nvPr>
        </p:nvSpPr>
        <p:spPr>
          <a:xfrm>
            <a:off x="457200" y="1916832"/>
            <a:ext cx="3322712" cy="4525963"/>
          </a:xfrm>
        </p:spPr>
        <p:txBody>
          <a:bodyPr/>
          <a:lstStyle/>
          <a:p>
            <a:r>
              <a:rPr lang="en-GB" sz="2400" dirty="0"/>
              <a:t>In 2017 there were approximately </a:t>
            </a:r>
            <a:r>
              <a:rPr lang="en-GB" sz="2400" b="1" dirty="0"/>
              <a:t>23,000</a:t>
            </a:r>
            <a:r>
              <a:rPr lang="en-GB" sz="2400" dirty="0"/>
              <a:t> Students</a:t>
            </a:r>
          </a:p>
          <a:p>
            <a:endParaRPr lang="en-GB" sz="2400" dirty="0"/>
          </a:p>
          <a:p>
            <a:r>
              <a:rPr lang="en-GB" sz="2400" dirty="0"/>
              <a:t>This is the traditional view of an Oxford Man, or indeed Woman</a:t>
            </a:r>
          </a:p>
          <a:p>
            <a:endParaRPr lang="en-GB" sz="2400" dirty="0"/>
          </a:p>
        </p:txBody>
      </p:sp>
      <p:pic>
        <p:nvPicPr>
          <p:cNvPr id="1026" name="Picture 2" descr="Boris Johnson, president of the Oxford Union, in 1986, with Melina Mercouri, the Greek culture minister">
            <a:extLst>
              <a:ext uri="{FF2B5EF4-FFF2-40B4-BE49-F238E27FC236}">
                <a16:creationId xmlns:a16="http://schemas.microsoft.com/office/drawing/2014/main" id="{C98BEC63-8A59-4F77-882E-C2E9ACDFA3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516" r="42684" b="31629"/>
          <a:stretch/>
        </p:blipFill>
        <p:spPr bwMode="auto">
          <a:xfrm>
            <a:off x="4139952" y="1340769"/>
            <a:ext cx="2232248" cy="2520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group of people posing for the camera&#10;&#10;Description automatically generated">
            <a:extLst>
              <a:ext uri="{FF2B5EF4-FFF2-40B4-BE49-F238E27FC236}">
                <a16:creationId xmlns:a16="http://schemas.microsoft.com/office/drawing/2014/main" id="{DDDF9A3D-4438-4651-87F4-D2506139BB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1300" y="1356683"/>
            <a:ext cx="1384074" cy="1800200"/>
          </a:xfrm>
          <a:prstGeom prst="rect">
            <a:avLst/>
          </a:prstGeom>
        </p:spPr>
      </p:pic>
      <p:pic>
        <p:nvPicPr>
          <p:cNvPr id="1028" name="Picture 4" descr="See the source image">
            <a:extLst>
              <a:ext uri="{FF2B5EF4-FFF2-40B4-BE49-F238E27FC236}">
                <a16:creationId xmlns:a16="http://schemas.microsoft.com/office/drawing/2014/main" id="{FE87EDF1-FB75-4258-8F18-B02F899289E3}"/>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bwMode="auto">
          <a:xfrm>
            <a:off x="6591300" y="3339929"/>
            <a:ext cx="1770343" cy="27819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group of people posing for the camera&#10;&#10;Description automatically generated">
            <a:extLst>
              <a:ext uri="{FF2B5EF4-FFF2-40B4-BE49-F238E27FC236}">
                <a16:creationId xmlns:a16="http://schemas.microsoft.com/office/drawing/2014/main" id="{2E9A43CF-4312-41EB-8CD1-289C7F31E465}"/>
              </a:ext>
            </a:extLst>
          </p:cNvPr>
          <p:cNvPicPr>
            <a:picLocks noChangeAspect="1"/>
          </p:cNvPicPr>
          <p:nvPr/>
        </p:nvPicPr>
        <p:blipFill rotWithShape="1">
          <a:blip r:embed="rId7">
            <a:extLst>
              <a:ext uri="{28A0092B-C50C-407E-A947-70E740481C1C}">
                <a14:useLocalDpi xmlns:a14="http://schemas.microsoft.com/office/drawing/2010/main" val="0"/>
              </a:ext>
            </a:extLst>
          </a:blip>
          <a:srcRect l="6896" r="13526" b="31759"/>
          <a:stretch/>
        </p:blipFill>
        <p:spPr>
          <a:xfrm>
            <a:off x="4572000" y="4058818"/>
            <a:ext cx="1728194" cy="2424485"/>
          </a:xfrm>
          <a:prstGeom prst="rect">
            <a:avLst/>
          </a:prstGeom>
        </p:spPr>
      </p:pic>
    </p:spTree>
    <p:custDataLst>
      <p:tags r:id="rId1"/>
    </p:custDataLst>
    <p:extLst>
      <p:ext uri="{BB962C8B-B14F-4D97-AF65-F5344CB8AC3E}">
        <p14:creationId xmlns:p14="http://schemas.microsoft.com/office/powerpoint/2010/main" val="1527949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B3DB-BC0C-4C11-9F3F-10FB3B4F52CE}"/>
              </a:ext>
            </a:extLst>
          </p:cNvPr>
          <p:cNvSpPr>
            <a:spLocks noGrp="1"/>
          </p:cNvSpPr>
          <p:nvPr>
            <p:ph type="title"/>
          </p:nvPr>
        </p:nvSpPr>
        <p:spPr/>
        <p:txBody>
          <a:bodyPr/>
          <a:lstStyle/>
          <a:p>
            <a:r>
              <a:rPr lang="en-GB" dirty="0"/>
              <a:t>Things are changing</a:t>
            </a:r>
          </a:p>
        </p:txBody>
      </p:sp>
      <p:sp>
        <p:nvSpPr>
          <p:cNvPr id="3" name="Content Placeholder 2">
            <a:extLst>
              <a:ext uri="{FF2B5EF4-FFF2-40B4-BE49-F238E27FC236}">
                <a16:creationId xmlns:a16="http://schemas.microsoft.com/office/drawing/2014/main" id="{789C5F84-9AFF-4948-A421-4E432DCA8EC7}"/>
              </a:ext>
            </a:extLst>
          </p:cNvPr>
          <p:cNvSpPr>
            <a:spLocks noGrp="1"/>
          </p:cNvSpPr>
          <p:nvPr>
            <p:ph sz="half" idx="1"/>
          </p:nvPr>
        </p:nvSpPr>
        <p:spPr>
          <a:xfrm>
            <a:off x="489967" y="1166018"/>
            <a:ext cx="4038600" cy="4525963"/>
          </a:xfrm>
        </p:spPr>
        <p:txBody>
          <a:bodyPr/>
          <a:lstStyle/>
          <a:p>
            <a:r>
              <a:rPr lang="en-GB" dirty="0"/>
              <a:t>In 2017 </a:t>
            </a:r>
            <a:r>
              <a:rPr lang="en-GB" b="1" dirty="0"/>
              <a:t>10,400</a:t>
            </a:r>
            <a:r>
              <a:rPr lang="en-GB" dirty="0"/>
              <a:t> of student body were international students</a:t>
            </a:r>
          </a:p>
          <a:p>
            <a:r>
              <a:rPr lang="en-GB" dirty="0"/>
              <a:t>From </a:t>
            </a:r>
            <a:r>
              <a:rPr lang="en-GB" b="1" dirty="0"/>
              <a:t>138</a:t>
            </a:r>
            <a:r>
              <a:rPr lang="en-GB" dirty="0"/>
              <a:t> countries</a:t>
            </a:r>
          </a:p>
          <a:p>
            <a:endParaRPr lang="en-GB" dirty="0"/>
          </a:p>
        </p:txBody>
      </p:sp>
      <p:pic>
        <p:nvPicPr>
          <p:cNvPr id="6" name="Content Placeholder 5" descr="A group of people posing for the camera&#10;&#10;Description automatically generated">
            <a:extLst>
              <a:ext uri="{FF2B5EF4-FFF2-40B4-BE49-F238E27FC236}">
                <a16:creationId xmlns:a16="http://schemas.microsoft.com/office/drawing/2014/main" id="{EACCEF3B-B148-4DB7-938B-54AB69BA629A}"/>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788024" y="1772816"/>
            <a:ext cx="4038600" cy="1388268"/>
          </a:xfrm>
        </p:spPr>
      </p:pic>
      <p:pic>
        <p:nvPicPr>
          <p:cNvPr id="8" name="Picture 7" descr="A group of people posing in front of a building&#10;&#10;Description automatically generated">
            <a:extLst>
              <a:ext uri="{FF2B5EF4-FFF2-40B4-BE49-F238E27FC236}">
                <a16:creationId xmlns:a16="http://schemas.microsoft.com/office/drawing/2014/main" id="{43F46854-B0C7-4D35-94A1-395AA56A77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1680" y="3603862"/>
            <a:ext cx="3735710" cy="2489025"/>
          </a:xfrm>
          <a:prstGeom prst="rect">
            <a:avLst/>
          </a:prstGeom>
        </p:spPr>
      </p:pic>
      <p:pic>
        <p:nvPicPr>
          <p:cNvPr id="10" name="Picture 9" descr="A group of people standing in front of a building&#10;&#10;Description automatically generated">
            <a:extLst>
              <a:ext uri="{FF2B5EF4-FFF2-40B4-BE49-F238E27FC236}">
                <a16:creationId xmlns:a16="http://schemas.microsoft.com/office/drawing/2014/main" id="{807BA2AC-95AD-434C-98AD-68025884B600}"/>
              </a:ext>
            </a:extLst>
          </p:cNvPr>
          <p:cNvPicPr>
            <a:picLocks noChangeAspect="1"/>
          </p:cNvPicPr>
          <p:nvPr/>
        </p:nvPicPr>
        <p:blipFill rotWithShape="1">
          <a:blip r:embed="rId6">
            <a:extLst>
              <a:ext uri="{28A0092B-C50C-407E-A947-70E740481C1C}">
                <a14:useLocalDpi xmlns:a14="http://schemas.microsoft.com/office/drawing/2010/main" val="0"/>
              </a:ext>
            </a:extLst>
          </a:blip>
          <a:srcRect l="19879" r="18107"/>
          <a:stretch/>
        </p:blipFill>
        <p:spPr>
          <a:xfrm>
            <a:off x="5946304" y="3768152"/>
            <a:ext cx="2520280" cy="2673350"/>
          </a:xfrm>
          <a:prstGeom prst="rect">
            <a:avLst/>
          </a:prstGeom>
        </p:spPr>
      </p:pic>
    </p:spTree>
    <p:custDataLst>
      <p:tags r:id="rId1"/>
    </p:custDataLst>
    <p:extLst>
      <p:ext uri="{BB962C8B-B14F-4D97-AF65-F5344CB8AC3E}">
        <p14:creationId xmlns:p14="http://schemas.microsoft.com/office/powerpoint/2010/main" val="3149013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09A4D-A3CB-4432-83DF-3B496F925F5F}"/>
              </a:ext>
            </a:extLst>
          </p:cNvPr>
          <p:cNvSpPr>
            <a:spLocks noGrp="1"/>
          </p:cNvSpPr>
          <p:nvPr>
            <p:ph type="title"/>
          </p:nvPr>
        </p:nvSpPr>
        <p:spPr/>
        <p:txBody>
          <a:bodyPr/>
          <a:lstStyle/>
          <a:p>
            <a:r>
              <a:rPr lang="en-GB" dirty="0"/>
              <a:t>Paying Customers </a:t>
            </a:r>
          </a:p>
        </p:txBody>
      </p:sp>
      <p:sp>
        <p:nvSpPr>
          <p:cNvPr id="3" name="Content Placeholder 2">
            <a:extLst>
              <a:ext uri="{FF2B5EF4-FFF2-40B4-BE49-F238E27FC236}">
                <a16:creationId xmlns:a16="http://schemas.microsoft.com/office/drawing/2014/main" id="{9656D991-BDBC-4A64-A5B2-215A6AFA3E03}"/>
              </a:ext>
            </a:extLst>
          </p:cNvPr>
          <p:cNvSpPr>
            <a:spLocks noGrp="1"/>
          </p:cNvSpPr>
          <p:nvPr>
            <p:ph sz="half" idx="1"/>
          </p:nvPr>
        </p:nvSpPr>
        <p:spPr>
          <a:xfrm>
            <a:off x="500342" y="1194872"/>
            <a:ext cx="4287682" cy="5258464"/>
          </a:xfrm>
        </p:spPr>
        <p:txBody>
          <a:bodyPr/>
          <a:lstStyle/>
          <a:p>
            <a:r>
              <a:rPr lang="en-GB" sz="2400" dirty="0"/>
              <a:t>Many International Students will pay directly for their education</a:t>
            </a:r>
          </a:p>
          <a:p>
            <a:pPr marL="0" indent="0">
              <a:buNone/>
            </a:pPr>
            <a:endParaRPr lang="en-GB" sz="800" dirty="0"/>
          </a:p>
          <a:p>
            <a:r>
              <a:rPr lang="en-GB" sz="2400" dirty="0"/>
              <a:t>Students at Oxford are by definition very smart</a:t>
            </a:r>
          </a:p>
          <a:p>
            <a:pPr marL="0" indent="0">
              <a:buNone/>
            </a:pPr>
            <a:endParaRPr lang="en-GB" sz="800" dirty="0"/>
          </a:p>
          <a:p>
            <a:r>
              <a:rPr lang="en-GB" sz="2400" dirty="0"/>
              <a:t>The University is part of a global marketplace</a:t>
            </a:r>
          </a:p>
          <a:p>
            <a:pPr marL="0" indent="0">
              <a:buNone/>
            </a:pPr>
            <a:endParaRPr lang="en-GB" sz="1200" dirty="0"/>
          </a:p>
          <a:p>
            <a:r>
              <a:rPr lang="en-GB" sz="2400" dirty="0"/>
              <a:t>Do you think the College menus should reflect this diversity?</a:t>
            </a:r>
          </a:p>
          <a:p>
            <a:endParaRPr lang="en-GB" sz="2400" dirty="0"/>
          </a:p>
        </p:txBody>
      </p:sp>
      <p:pic>
        <p:nvPicPr>
          <p:cNvPr id="14" name="Content Placeholder 13" descr="A group of people posing for the camera&#10;&#10;Description automatically generated">
            <a:extLst>
              <a:ext uri="{FF2B5EF4-FFF2-40B4-BE49-F238E27FC236}">
                <a16:creationId xmlns:a16="http://schemas.microsoft.com/office/drawing/2014/main" id="{4E7F8E8C-16E3-4027-85AE-992960FFFF2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88024" y="1988840"/>
            <a:ext cx="4038600" cy="2568835"/>
          </a:xfrm>
        </p:spPr>
      </p:pic>
    </p:spTree>
    <p:custDataLst>
      <p:tags r:id="rId1"/>
    </p:custDataLst>
    <p:extLst>
      <p:ext uri="{BB962C8B-B14F-4D97-AF65-F5344CB8AC3E}">
        <p14:creationId xmlns:p14="http://schemas.microsoft.com/office/powerpoint/2010/main" val="932485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F0319-AABC-4710-A232-D9968C049E99}"/>
              </a:ext>
            </a:extLst>
          </p:cNvPr>
          <p:cNvSpPr>
            <a:spLocks noGrp="1"/>
          </p:cNvSpPr>
          <p:nvPr>
            <p:ph type="title"/>
          </p:nvPr>
        </p:nvSpPr>
        <p:spPr/>
        <p:txBody>
          <a:bodyPr/>
          <a:lstStyle/>
          <a:p>
            <a:r>
              <a:rPr lang="en-GB" dirty="0"/>
              <a:t>138 Countries</a:t>
            </a:r>
          </a:p>
        </p:txBody>
      </p:sp>
      <p:pic>
        <p:nvPicPr>
          <p:cNvPr id="8" name="Picture 7" descr="A picture containing tree&#10;&#10;Description automatically generated">
            <a:extLst>
              <a:ext uri="{FF2B5EF4-FFF2-40B4-BE49-F238E27FC236}">
                <a16:creationId xmlns:a16="http://schemas.microsoft.com/office/drawing/2014/main" id="{EF6661B9-2D05-4F76-B49E-768899A4B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342" y="1152995"/>
            <a:ext cx="8458200" cy="4848225"/>
          </a:xfrm>
          <a:prstGeom prst="rect">
            <a:avLst/>
          </a:prstGeom>
        </p:spPr>
      </p:pic>
      <p:sp>
        <p:nvSpPr>
          <p:cNvPr id="3" name="Content Placeholder 2">
            <a:extLst>
              <a:ext uri="{FF2B5EF4-FFF2-40B4-BE49-F238E27FC236}">
                <a16:creationId xmlns:a16="http://schemas.microsoft.com/office/drawing/2014/main" id="{2E64F6EA-B2A1-442F-88F9-44F067610B41}"/>
              </a:ext>
            </a:extLst>
          </p:cNvPr>
          <p:cNvSpPr>
            <a:spLocks noGrp="1"/>
          </p:cNvSpPr>
          <p:nvPr>
            <p:ph sz="half" idx="1"/>
          </p:nvPr>
        </p:nvSpPr>
        <p:spPr>
          <a:xfrm>
            <a:off x="492218" y="1143000"/>
            <a:ext cx="4038600" cy="4857403"/>
          </a:xfrm>
        </p:spPr>
        <p:txBody>
          <a:bodyPr/>
          <a:lstStyle/>
          <a:p>
            <a:r>
              <a:rPr lang="en-GB" sz="2400" dirty="0"/>
              <a:t>in 2017 there were 16 students </a:t>
            </a:r>
          </a:p>
          <a:p>
            <a:pPr marL="0" indent="0">
              <a:buNone/>
            </a:pPr>
            <a:endParaRPr lang="en-GB" sz="1200" dirty="0"/>
          </a:p>
          <a:p>
            <a:r>
              <a:rPr lang="en-GB" sz="2400" dirty="0"/>
              <a:t>They were the only people from their country </a:t>
            </a:r>
          </a:p>
          <a:p>
            <a:pPr marL="0" indent="0">
              <a:buNone/>
            </a:pPr>
            <a:endParaRPr lang="en-GB" sz="1200" dirty="0"/>
          </a:p>
          <a:p>
            <a:r>
              <a:rPr lang="en-GB" sz="2400" dirty="0"/>
              <a:t>Here at Oxford</a:t>
            </a:r>
          </a:p>
          <a:p>
            <a:pPr marL="0" indent="0">
              <a:buNone/>
            </a:pPr>
            <a:endParaRPr lang="en-GB" sz="1200" dirty="0"/>
          </a:p>
          <a:p>
            <a:r>
              <a:rPr lang="en-GB" sz="2400" dirty="0"/>
              <a:t>Lonely, or what!</a:t>
            </a:r>
          </a:p>
          <a:p>
            <a:pPr marL="0" indent="0">
              <a:buNone/>
            </a:pPr>
            <a:endParaRPr lang="en-GB" sz="1200" dirty="0"/>
          </a:p>
          <a:p>
            <a:r>
              <a:rPr lang="en-GB" sz="2400" dirty="0"/>
              <a:t>How do you comfort eat in a strange land?</a:t>
            </a:r>
          </a:p>
        </p:txBody>
      </p:sp>
      <p:sp>
        <p:nvSpPr>
          <p:cNvPr id="4" name="Content Placeholder 3">
            <a:extLst>
              <a:ext uri="{FF2B5EF4-FFF2-40B4-BE49-F238E27FC236}">
                <a16:creationId xmlns:a16="http://schemas.microsoft.com/office/drawing/2014/main" id="{5386442F-CE59-4C54-AF87-42C6809A1FDC}"/>
              </a:ext>
            </a:extLst>
          </p:cNvPr>
          <p:cNvSpPr>
            <a:spLocks noGrp="1"/>
          </p:cNvSpPr>
          <p:nvPr>
            <p:ph sz="half" idx="2"/>
          </p:nvPr>
        </p:nvSpPr>
        <p:spPr>
          <a:xfrm>
            <a:off x="5228653" y="404664"/>
            <a:ext cx="2660104" cy="6264696"/>
          </a:xfrm>
        </p:spPr>
        <p:txBody>
          <a:bodyPr/>
          <a:lstStyle/>
          <a:p>
            <a:r>
              <a:rPr lang="en-GB" sz="2000" dirty="0"/>
              <a:t>Afghanistan</a:t>
            </a:r>
          </a:p>
          <a:p>
            <a:r>
              <a:rPr lang="en-GB" sz="2000" dirty="0"/>
              <a:t>Algeria</a:t>
            </a:r>
          </a:p>
          <a:p>
            <a:r>
              <a:rPr lang="en-GB" sz="2000" dirty="0"/>
              <a:t>Bahamas</a:t>
            </a:r>
          </a:p>
          <a:p>
            <a:r>
              <a:rPr lang="en-GB" sz="2000" dirty="0"/>
              <a:t>Benin</a:t>
            </a:r>
          </a:p>
          <a:p>
            <a:r>
              <a:rPr lang="en-GB" sz="2000" dirty="0"/>
              <a:t>Bhutan</a:t>
            </a:r>
          </a:p>
          <a:p>
            <a:r>
              <a:rPr lang="en-GB" sz="2000" dirty="0"/>
              <a:t>Burkina Faso</a:t>
            </a:r>
          </a:p>
          <a:p>
            <a:r>
              <a:rPr lang="en-GB" sz="2000" dirty="0"/>
              <a:t>Congo</a:t>
            </a:r>
          </a:p>
          <a:p>
            <a:r>
              <a:rPr lang="en-GB" sz="2000" dirty="0"/>
              <a:t>East Timor</a:t>
            </a:r>
          </a:p>
          <a:p>
            <a:r>
              <a:rPr lang="en-GB" sz="2000" dirty="0"/>
              <a:t>Ethiopia</a:t>
            </a:r>
          </a:p>
          <a:p>
            <a:r>
              <a:rPr lang="en-GB" sz="2000" dirty="0"/>
              <a:t>Gambia</a:t>
            </a:r>
          </a:p>
          <a:p>
            <a:r>
              <a:rPr lang="en-GB" sz="2000" dirty="0"/>
              <a:t>Laos</a:t>
            </a:r>
          </a:p>
          <a:p>
            <a:r>
              <a:rPr lang="en-GB" sz="2000" dirty="0"/>
              <a:t>Mali</a:t>
            </a:r>
          </a:p>
          <a:p>
            <a:r>
              <a:rPr lang="en-GB" sz="2000" dirty="0"/>
              <a:t>Mozambique</a:t>
            </a:r>
          </a:p>
          <a:p>
            <a:r>
              <a:rPr lang="en-GB" sz="2000" dirty="0"/>
              <a:t>St Lucia</a:t>
            </a:r>
          </a:p>
          <a:p>
            <a:r>
              <a:rPr lang="en-GB" sz="2000" dirty="0"/>
              <a:t>Togo</a:t>
            </a:r>
          </a:p>
          <a:p>
            <a:r>
              <a:rPr lang="en-GB" sz="2000" dirty="0"/>
              <a:t>Uruguay</a:t>
            </a:r>
          </a:p>
          <a:p>
            <a:r>
              <a:rPr lang="en-GB" sz="2000" dirty="0"/>
              <a:t>Yemen</a:t>
            </a:r>
          </a:p>
        </p:txBody>
      </p:sp>
    </p:spTree>
    <p:custDataLst>
      <p:tags r:id="rId1"/>
    </p:custDataLst>
    <p:extLst>
      <p:ext uri="{BB962C8B-B14F-4D97-AF65-F5344CB8AC3E}">
        <p14:creationId xmlns:p14="http://schemas.microsoft.com/office/powerpoint/2010/main" val="2892869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7DBC7-E675-470A-9FE5-5AB7A8FA0B48}"/>
              </a:ext>
            </a:extLst>
          </p:cNvPr>
          <p:cNvSpPr>
            <a:spLocks noGrp="1"/>
          </p:cNvSpPr>
          <p:nvPr>
            <p:ph type="title"/>
          </p:nvPr>
        </p:nvSpPr>
        <p:spPr/>
        <p:txBody>
          <a:bodyPr/>
          <a:lstStyle/>
          <a:p>
            <a:r>
              <a:rPr lang="en-GB" dirty="0"/>
              <a:t>Fitting in</a:t>
            </a:r>
          </a:p>
        </p:txBody>
      </p:sp>
      <p:sp>
        <p:nvSpPr>
          <p:cNvPr id="3" name="Content Placeholder 2">
            <a:extLst>
              <a:ext uri="{FF2B5EF4-FFF2-40B4-BE49-F238E27FC236}">
                <a16:creationId xmlns:a16="http://schemas.microsoft.com/office/drawing/2014/main" id="{6B6D0D50-3893-4820-8A5C-ED98FEF96513}"/>
              </a:ext>
            </a:extLst>
          </p:cNvPr>
          <p:cNvSpPr>
            <a:spLocks noGrp="1"/>
          </p:cNvSpPr>
          <p:nvPr>
            <p:ph sz="half" idx="1"/>
          </p:nvPr>
        </p:nvSpPr>
        <p:spPr>
          <a:xfrm>
            <a:off x="533400" y="1268760"/>
            <a:ext cx="4038600" cy="4525963"/>
          </a:xfrm>
        </p:spPr>
        <p:txBody>
          <a:bodyPr/>
          <a:lstStyle/>
          <a:p>
            <a:r>
              <a:rPr lang="en-GB" sz="2400" dirty="0"/>
              <a:t>Some students cannot eat the wonderful food you produce:</a:t>
            </a:r>
          </a:p>
          <a:p>
            <a:pPr lvl="1"/>
            <a:r>
              <a:rPr lang="en-GB" sz="2000" dirty="0"/>
              <a:t>For cultural reasons</a:t>
            </a:r>
          </a:p>
          <a:p>
            <a:pPr lvl="1"/>
            <a:r>
              <a:rPr lang="en-GB" sz="2000" dirty="0"/>
              <a:t>For religious reasons</a:t>
            </a:r>
          </a:p>
          <a:p>
            <a:pPr lvl="1"/>
            <a:r>
              <a:rPr lang="en-GB" sz="2000" dirty="0"/>
              <a:t>For biological reasons</a:t>
            </a:r>
          </a:p>
          <a:p>
            <a:pPr lvl="1"/>
            <a:r>
              <a:rPr lang="en-GB" sz="2000" dirty="0"/>
              <a:t>Because they miss home</a:t>
            </a:r>
          </a:p>
          <a:p>
            <a:pPr marL="457200" lvl="1" indent="0">
              <a:buNone/>
            </a:pPr>
            <a:endParaRPr lang="en-GB" sz="800" dirty="0"/>
          </a:p>
          <a:p>
            <a:r>
              <a:rPr lang="en-GB" sz="2400" dirty="0"/>
              <a:t>When the Brits go abroad we famously take our food with us</a:t>
            </a:r>
          </a:p>
          <a:p>
            <a:pPr marL="0" indent="0">
              <a:buNone/>
            </a:pPr>
            <a:endParaRPr lang="en-GB" sz="800" dirty="0"/>
          </a:p>
          <a:p>
            <a:r>
              <a:rPr lang="en-GB" sz="2400" dirty="0"/>
              <a:t>What do your students bring here?</a:t>
            </a:r>
          </a:p>
        </p:txBody>
      </p:sp>
      <p:pic>
        <p:nvPicPr>
          <p:cNvPr id="9" name="Content Placeholder 8" descr="A picture containing sky, person, outdoor&#10;&#10;Description automatically generated">
            <a:extLst>
              <a:ext uri="{FF2B5EF4-FFF2-40B4-BE49-F238E27FC236}">
                <a16:creationId xmlns:a16="http://schemas.microsoft.com/office/drawing/2014/main" id="{D3240E65-28EE-4A03-8D75-53E76886C6C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88024" y="1628800"/>
            <a:ext cx="4038600" cy="3847297"/>
          </a:xfrm>
        </p:spPr>
      </p:pic>
    </p:spTree>
    <p:custDataLst>
      <p:tags r:id="rId1"/>
    </p:custDataLst>
    <p:extLst>
      <p:ext uri="{BB962C8B-B14F-4D97-AF65-F5344CB8AC3E}">
        <p14:creationId xmlns:p14="http://schemas.microsoft.com/office/powerpoint/2010/main" val="2733632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57F2D2-EB41-433A-A7D5-8B3375EB8482}"/>
              </a:ext>
            </a:extLst>
          </p:cNvPr>
          <p:cNvSpPr>
            <a:spLocks noGrp="1"/>
          </p:cNvSpPr>
          <p:nvPr>
            <p:ph type="body" idx="1"/>
          </p:nvPr>
        </p:nvSpPr>
        <p:spPr/>
        <p:txBody>
          <a:bodyPr/>
          <a:lstStyle/>
          <a:p>
            <a:r>
              <a:rPr lang="en-GB" dirty="0"/>
              <a:t>University of Oxford</a:t>
            </a:r>
          </a:p>
        </p:txBody>
      </p:sp>
      <p:sp>
        <p:nvSpPr>
          <p:cNvPr id="10" name="Title 9">
            <a:extLst>
              <a:ext uri="{FF2B5EF4-FFF2-40B4-BE49-F238E27FC236}">
                <a16:creationId xmlns:a16="http://schemas.microsoft.com/office/drawing/2014/main" id="{38A947D7-5230-48F1-B3DE-B8BB3B746D88}"/>
              </a:ext>
            </a:extLst>
          </p:cNvPr>
          <p:cNvSpPr>
            <a:spLocks noGrp="1"/>
          </p:cNvSpPr>
          <p:nvPr>
            <p:ph type="title"/>
          </p:nvPr>
        </p:nvSpPr>
        <p:spPr/>
        <p:txBody>
          <a:bodyPr/>
          <a:lstStyle/>
          <a:p>
            <a:r>
              <a:rPr lang="en-GB" dirty="0"/>
              <a:t>Name that food</a:t>
            </a: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defRPr/>
            </a:pPr>
            <a:r>
              <a:rPr lang="en-GB" sz="4400" dirty="0"/>
              <a:t>Name that Food</a:t>
            </a:r>
          </a:p>
        </p:txBody>
      </p:sp>
      <p:pic>
        <p:nvPicPr>
          <p:cNvPr id="4" name="Picture 3" descr="See the source image">
            <a:extLst>
              <a:ext uri="{FF2B5EF4-FFF2-40B4-BE49-F238E27FC236}">
                <a16:creationId xmlns:a16="http://schemas.microsoft.com/office/drawing/2014/main" id="{2F683DEE-6040-4677-A828-567E5A17E6D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412776"/>
            <a:ext cx="6001841" cy="4282976"/>
          </a:xfrm>
          <a:prstGeom prst="rect">
            <a:avLst/>
          </a:prstGeom>
          <a:noFill/>
          <a:ln>
            <a:noFill/>
          </a:ln>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BA14D-4225-4A86-9D56-6071A7B8A142}"/>
              </a:ext>
            </a:extLst>
          </p:cNvPr>
          <p:cNvSpPr>
            <a:spLocks noGrp="1"/>
          </p:cNvSpPr>
          <p:nvPr>
            <p:ph type="title"/>
          </p:nvPr>
        </p:nvSpPr>
        <p:spPr/>
        <p:txBody>
          <a:bodyPr/>
          <a:lstStyle/>
          <a:p>
            <a:r>
              <a:rPr lang="en-GB" dirty="0"/>
              <a:t>Name that Food - Jackfruit</a:t>
            </a:r>
          </a:p>
        </p:txBody>
      </p:sp>
      <p:pic>
        <p:nvPicPr>
          <p:cNvPr id="4" name="Picture 3" descr="See the source image">
            <a:extLst>
              <a:ext uri="{FF2B5EF4-FFF2-40B4-BE49-F238E27FC236}">
                <a16:creationId xmlns:a16="http://schemas.microsoft.com/office/drawing/2014/main" id="{FF728F32-A4F6-4BD1-B8D1-46BB80976E7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661720" y="1340768"/>
            <a:ext cx="3888432" cy="3672408"/>
          </a:xfrm>
          <a:prstGeom prst="rect">
            <a:avLst/>
          </a:prstGeom>
          <a:noFill/>
          <a:ln>
            <a:noFill/>
          </a:ln>
        </p:spPr>
      </p:pic>
      <p:sp>
        <p:nvSpPr>
          <p:cNvPr id="3" name="TextBox 2">
            <a:extLst>
              <a:ext uri="{FF2B5EF4-FFF2-40B4-BE49-F238E27FC236}">
                <a16:creationId xmlns:a16="http://schemas.microsoft.com/office/drawing/2014/main" id="{0AB7738B-4E75-403F-9362-F2C39A694D03}"/>
              </a:ext>
            </a:extLst>
          </p:cNvPr>
          <p:cNvSpPr txBox="1"/>
          <p:nvPr/>
        </p:nvSpPr>
        <p:spPr>
          <a:xfrm>
            <a:off x="611560" y="1113692"/>
            <a:ext cx="3888432" cy="4585871"/>
          </a:xfrm>
          <a:prstGeom prst="rect">
            <a:avLst/>
          </a:prstGeom>
          <a:noFill/>
        </p:spPr>
        <p:txBody>
          <a:bodyPr wrap="square" rtlCol="0">
            <a:spAutoFit/>
          </a:bodyPr>
          <a:lstStyle/>
          <a:p>
            <a:pPr marL="342900" indent="-342900">
              <a:buClr>
                <a:srgbClr val="FF3399"/>
              </a:buClr>
              <a:buFont typeface="Symbol" panose="05050102010706020507" pitchFamily="18" charset="2"/>
              <a:buChar char="·"/>
            </a:pPr>
            <a:r>
              <a:rPr lang="en-GB" sz="2200" dirty="0">
                <a:latin typeface="Century Gothic" panose="020B0502020202020204" pitchFamily="34" charset="0"/>
              </a:rPr>
              <a:t>Grown in an area b</a:t>
            </a:r>
            <a:r>
              <a:rPr lang="en-GB" sz="2200" dirty="0">
                <a:solidFill>
                  <a:srgbClr val="222222"/>
                </a:solidFill>
                <a:latin typeface="Century Gothic" panose="020B0502020202020204" pitchFamily="34" charset="0"/>
              </a:rPr>
              <a:t>etween southern India and Borneo </a:t>
            </a:r>
          </a:p>
          <a:p>
            <a:pPr marL="342900" indent="-342900">
              <a:buClr>
                <a:srgbClr val="FF3399"/>
              </a:buClr>
              <a:buFont typeface="Symbol" panose="05050102010706020507" pitchFamily="18" charset="2"/>
              <a:buChar char="·"/>
            </a:pPr>
            <a:endParaRPr lang="en-GB" sz="1200" dirty="0">
              <a:solidFill>
                <a:srgbClr val="222222"/>
              </a:solidFill>
              <a:latin typeface="Century Gothic" panose="020B0502020202020204" pitchFamily="34" charset="0"/>
            </a:endParaRPr>
          </a:p>
          <a:p>
            <a:pPr marL="342900" indent="-342900">
              <a:buClr>
                <a:srgbClr val="FF3399"/>
              </a:buClr>
              <a:buFont typeface="Symbol" panose="05050102010706020507" pitchFamily="18" charset="2"/>
              <a:buChar char="·"/>
            </a:pPr>
            <a:r>
              <a:rPr lang="en-GB" sz="2200" dirty="0">
                <a:latin typeface="Century Gothic" panose="020B0502020202020204" pitchFamily="34" charset="0"/>
              </a:rPr>
              <a:t>Used in cuisine of South and South East Asia </a:t>
            </a:r>
          </a:p>
          <a:p>
            <a:pPr marL="342900" indent="-342900">
              <a:buClr>
                <a:srgbClr val="FF3399"/>
              </a:buClr>
              <a:buFont typeface="Symbol" panose="05050102010706020507" pitchFamily="18" charset="2"/>
              <a:buChar char="·"/>
            </a:pPr>
            <a:endParaRPr lang="en-GB" sz="1200" dirty="0">
              <a:latin typeface="Century Gothic" panose="020B0502020202020204" pitchFamily="34" charset="0"/>
            </a:endParaRPr>
          </a:p>
          <a:p>
            <a:pPr marL="342900" indent="-342900">
              <a:buClr>
                <a:srgbClr val="FF3399"/>
              </a:buClr>
              <a:buFont typeface="Symbol" panose="05050102010706020507" pitchFamily="18" charset="2"/>
              <a:buChar char="·"/>
            </a:pPr>
            <a:r>
              <a:rPr lang="en-GB" sz="2200" dirty="0">
                <a:latin typeface="Century Gothic" panose="020B0502020202020204" pitchFamily="34" charset="0"/>
              </a:rPr>
              <a:t>Can be used in pastries and deserts</a:t>
            </a:r>
            <a:r>
              <a:rPr lang="en-GB" sz="2400" dirty="0">
                <a:latin typeface="Century Gothic" panose="020B0502020202020204" pitchFamily="34" charset="0"/>
              </a:rPr>
              <a:t> </a:t>
            </a:r>
          </a:p>
          <a:p>
            <a:pPr marL="342900" indent="-342900">
              <a:buClr>
                <a:srgbClr val="FF3399"/>
              </a:buClr>
              <a:buFont typeface="Symbol" panose="05050102010706020507" pitchFamily="18" charset="2"/>
              <a:buChar char="·"/>
            </a:pPr>
            <a:endParaRPr lang="en-GB" sz="1200" dirty="0">
              <a:latin typeface="Century Gothic" panose="020B0502020202020204" pitchFamily="34" charset="0"/>
            </a:endParaRPr>
          </a:p>
          <a:p>
            <a:pPr marL="342900" indent="-342900">
              <a:buClr>
                <a:srgbClr val="FF3399"/>
              </a:buClr>
              <a:buFont typeface="Symbol" panose="05050102010706020507" pitchFamily="18" charset="2"/>
              <a:buChar char="·"/>
            </a:pPr>
            <a:r>
              <a:rPr lang="en-GB" sz="2200" dirty="0">
                <a:latin typeface="Century Gothic" panose="020B0502020202020204" pitchFamily="34" charset="0"/>
              </a:rPr>
              <a:t>A popular alternative to meat in savoury dishes </a:t>
            </a:r>
          </a:p>
          <a:p>
            <a:pPr marL="342900" indent="-342900">
              <a:buClr>
                <a:srgbClr val="FF3399"/>
              </a:buClr>
              <a:buFont typeface="Symbol" panose="05050102010706020507" pitchFamily="18" charset="2"/>
              <a:buChar char="·"/>
            </a:pPr>
            <a:endParaRPr lang="en-GB" sz="1200" dirty="0">
              <a:latin typeface="Century Gothic" panose="020B0502020202020204" pitchFamily="34" charset="0"/>
            </a:endParaRPr>
          </a:p>
          <a:p>
            <a:pPr marL="342900" indent="-342900">
              <a:buClr>
                <a:srgbClr val="FF3399"/>
              </a:buClr>
              <a:buFont typeface="Symbol" panose="05050102010706020507" pitchFamily="18" charset="2"/>
              <a:buChar char="·"/>
            </a:pPr>
            <a:r>
              <a:rPr lang="en-GB" sz="2200" dirty="0">
                <a:latin typeface="Century Gothic" panose="020B0502020202020204" pitchFamily="34" charset="0"/>
              </a:rPr>
              <a:t>Has the consistency of Pulled Pork</a:t>
            </a:r>
          </a:p>
        </p:txBody>
      </p:sp>
    </p:spTree>
    <p:custDataLst>
      <p:tags r:id="rId1"/>
    </p:custDataLst>
    <p:extLst>
      <p:ext uri="{BB962C8B-B14F-4D97-AF65-F5344CB8AC3E}">
        <p14:creationId xmlns:p14="http://schemas.microsoft.com/office/powerpoint/2010/main" val="2699294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CA09D-BEF4-400E-861B-DA157B23903C}"/>
              </a:ext>
            </a:extLst>
          </p:cNvPr>
          <p:cNvSpPr>
            <a:spLocks noGrp="1"/>
          </p:cNvSpPr>
          <p:nvPr>
            <p:ph type="title"/>
          </p:nvPr>
        </p:nvSpPr>
        <p:spPr/>
        <p:txBody>
          <a:bodyPr/>
          <a:lstStyle/>
          <a:p>
            <a:r>
              <a:rPr lang="en-GB" dirty="0"/>
              <a:t>Name that Food</a:t>
            </a:r>
          </a:p>
        </p:txBody>
      </p:sp>
      <p:pic>
        <p:nvPicPr>
          <p:cNvPr id="4" name="Picture 3" descr="See the source image">
            <a:extLst>
              <a:ext uri="{FF2B5EF4-FFF2-40B4-BE49-F238E27FC236}">
                <a16:creationId xmlns:a16="http://schemas.microsoft.com/office/drawing/2014/main" id="{BB6E39DD-EA2F-4236-B61B-2A4FF8EF97D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1376772"/>
            <a:ext cx="6192688" cy="4104456"/>
          </a:xfrm>
          <a:prstGeom prst="rect">
            <a:avLst/>
          </a:prstGeom>
          <a:noFill/>
          <a:ln>
            <a:noFill/>
          </a:ln>
        </p:spPr>
      </p:pic>
    </p:spTree>
    <p:custDataLst>
      <p:tags r:id="rId1"/>
    </p:custDataLst>
    <p:extLst>
      <p:ext uri="{BB962C8B-B14F-4D97-AF65-F5344CB8AC3E}">
        <p14:creationId xmlns:p14="http://schemas.microsoft.com/office/powerpoint/2010/main" val="1451989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Feeding the world in the uk</a:t>
            </a:r>
          </a:p>
        </p:txBody>
      </p:sp>
      <p:sp>
        <p:nvSpPr>
          <p:cNvPr id="41" name="Text Placeholder 40"/>
          <p:cNvSpPr>
            <a:spLocks noGrp="1"/>
          </p:cNvSpPr>
          <p:nvPr>
            <p:ph type="body" idx="1"/>
          </p:nvPr>
        </p:nvSpPr>
        <p:spPr/>
        <p:txBody>
          <a:bodyPr/>
          <a:lstStyle/>
          <a:p>
            <a:r>
              <a:rPr lang="en-GB" dirty="0"/>
              <a:t>Module 4</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2784B-9F58-4804-A237-1E13824F1A9C}"/>
              </a:ext>
            </a:extLst>
          </p:cNvPr>
          <p:cNvSpPr>
            <a:spLocks noGrp="1"/>
          </p:cNvSpPr>
          <p:nvPr>
            <p:ph type="title"/>
          </p:nvPr>
        </p:nvSpPr>
        <p:spPr/>
        <p:txBody>
          <a:bodyPr/>
          <a:lstStyle/>
          <a:p>
            <a:r>
              <a:rPr lang="en-GB" dirty="0"/>
              <a:t>Name that Food - Cassava</a:t>
            </a:r>
          </a:p>
        </p:txBody>
      </p:sp>
      <p:pic>
        <p:nvPicPr>
          <p:cNvPr id="4" name="Picture 3" descr="See the source image">
            <a:extLst>
              <a:ext uri="{FF2B5EF4-FFF2-40B4-BE49-F238E27FC236}">
                <a16:creationId xmlns:a16="http://schemas.microsoft.com/office/drawing/2014/main" id="{46331129-1838-43D0-B938-6F1D1692EE0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3284984"/>
            <a:ext cx="4799602" cy="3096344"/>
          </a:xfrm>
          <a:prstGeom prst="rect">
            <a:avLst/>
          </a:prstGeom>
          <a:noFill/>
          <a:ln>
            <a:noFill/>
          </a:ln>
        </p:spPr>
      </p:pic>
      <p:sp>
        <p:nvSpPr>
          <p:cNvPr id="5" name="TextBox 4">
            <a:extLst>
              <a:ext uri="{FF2B5EF4-FFF2-40B4-BE49-F238E27FC236}">
                <a16:creationId xmlns:a16="http://schemas.microsoft.com/office/drawing/2014/main" id="{EC83BE47-9E94-4EEB-8A6A-4AC7658B8454}"/>
              </a:ext>
            </a:extLst>
          </p:cNvPr>
          <p:cNvSpPr txBox="1"/>
          <p:nvPr/>
        </p:nvSpPr>
        <p:spPr>
          <a:xfrm>
            <a:off x="755576" y="1143000"/>
            <a:ext cx="4176464" cy="2893100"/>
          </a:xfrm>
          <a:prstGeom prst="rect">
            <a:avLst/>
          </a:prstGeom>
          <a:noFill/>
        </p:spPr>
        <p:txBody>
          <a:bodyPr wrap="square" rtlCol="0">
            <a:spAutoFit/>
          </a:bodyPr>
          <a:lstStyle/>
          <a:p>
            <a:pPr marL="342900" indent="-342900">
              <a:buClr>
                <a:srgbClr val="FF3399"/>
              </a:buClr>
              <a:buFont typeface="Symbol" panose="05050102010706020507" pitchFamily="18" charset="2"/>
              <a:buChar char=""/>
            </a:pPr>
            <a:r>
              <a:rPr lang="en-GB" sz="2200" dirty="0">
                <a:solidFill>
                  <a:srgbClr val="222222"/>
                </a:solidFill>
                <a:latin typeface="Century Gothic" panose="020B0502020202020204" pitchFamily="34" charset="0"/>
              </a:rPr>
              <a:t>Grown in tropical and sub-tropical areas worldwide</a:t>
            </a:r>
            <a:r>
              <a:rPr lang="en-GB" sz="2400" dirty="0">
                <a:solidFill>
                  <a:srgbClr val="222222"/>
                </a:solidFill>
                <a:latin typeface="Century Gothic" panose="020B0502020202020204" pitchFamily="34" charset="0"/>
              </a:rPr>
              <a:t> </a:t>
            </a:r>
          </a:p>
          <a:p>
            <a:pPr marL="342900" indent="-342900">
              <a:buClr>
                <a:srgbClr val="FF3399"/>
              </a:buClr>
              <a:buFont typeface="Symbol" panose="05050102010706020507" pitchFamily="18" charset="2"/>
              <a:buChar char=""/>
            </a:pPr>
            <a:endParaRPr lang="en-GB" sz="1200" dirty="0">
              <a:solidFill>
                <a:srgbClr val="222222"/>
              </a:solidFill>
              <a:latin typeface="Century Gothic" panose="020B0502020202020204" pitchFamily="34" charset="0"/>
            </a:endParaRPr>
          </a:p>
          <a:p>
            <a:pPr marL="342900" indent="-342900">
              <a:buClr>
                <a:srgbClr val="FF3399"/>
              </a:buClr>
              <a:buFont typeface="Symbol" panose="05050102010706020507" pitchFamily="18" charset="2"/>
              <a:buChar char=""/>
            </a:pPr>
            <a:r>
              <a:rPr lang="en-GB" sz="2200" dirty="0">
                <a:solidFill>
                  <a:srgbClr val="222222"/>
                </a:solidFill>
                <a:latin typeface="Century Gothic" panose="020B0502020202020204" pitchFamily="34" charset="0"/>
              </a:rPr>
              <a:t>A major staple in West Africa</a:t>
            </a:r>
            <a:endParaRPr lang="en-GB" sz="2400" dirty="0">
              <a:latin typeface="Century Gothic" panose="020B0502020202020204" pitchFamily="34" charset="0"/>
            </a:endParaRPr>
          </a:p>
          <a:p>
            <a:pPr>
              <a:buClr>
                <a:srgbClr val="FF3399"/>
              </a:buClr>
            </a:pPr>
            <a:endParaRPr lang="en-GB" sz="1200" dirty="0">
              <a:latin typeface="Century Gothic" panose="020B0502020202020204" pitchFamily="34" charset="0"/>
            </a:endParaRPr>
          </a:p>
          <a:p>
            <a:pPr marL="342900" indent="-342900">
              <a:buClr>
                <a:srgbClr val="FF3399"/>
              </a:buClr>
              <a:buFont typeface="Symbol" panose="05050102010706020507" pitchFamily="18" charset="2"/>
              <a:buChar char=""/>
            </a:pPr>
            <a:r>
              <a:rPr lang="en-GB" sz="2200" dirty="0">
                <a:latin typeface="Century Gothic" panose="020B0502020202020204" pitchFamily="34" charset="0"/>
              </a:rPr>
              <a:t>Root used for breads, chips, flakes, flour soups, stews  </a:t>
            </a:r>
          </a:p>
        </p:txBody>
      </p:sp>
    </p:spTree>
    <p:custDataLst>
      <p:tags r:id="rId1"/>
    </p:custDataLst>
    <p:extLst>
      <p:ext uri="{BB962C8B-B14F-4D97-AF65-F5344CB8AC3E}">
        <p14:creationId xmlns:p14="http://schemas.microsoft.com/office/powerpoint/2010/main" val="723930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4D6C8-10D6-46D8-B554-058E136DB3C5}"/>
              </a:ext>
            </a:extLst>
          </p:cNvPr>
          <p:cNvSpPr>
            <a:spLocks noGrp="1"/>
          </p:cNvSpPr>
          <p:nvPr>
            <p:ph type="title"/>
          </p:nvPr>
        </p:nvSpPr>
        <p:spPr/>
        <p:txBody>
          <a:bodyPr/>
          <a:lstStyle/>
          <a:p>
            <a:r>
              <a:rPr lang="en-GB" dirty="0"/>
              <a:t>Better known to the British as</a:t>
            </a:r>
          </a:p>
        </p:txBody>
      </p:sp>
      <p:pic>
        <p:nvPicPr>
          <p:cNvPr id="4" name="Picture 3" descr="Image result for Tapioca Pudding">
            <a:extLst>
              <a:ext uri="{FF2B5EF4-FFF2-40B4-BE49-F238E27FC236}">
                <a16:creationId xmlns:a16="http://schemas.microsoft.com/office/drawing/2014/main" id="{2E3AB3C9-61DE-456B-996D-BB159F30079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519772" y="1664804"/>
            <a:ext cx="4104456" cy="3528392"/>
          </a:xfrm>
          <a:prstGeom prst="rect">
            <a:avLst/>
          </a:prstGeom>
          <a:noFill/>
          <a:ln>
            <a:noFill/>
          </a:ln>
        </p:spPr>
      </p:pic>
      <p:sp>
        <p:nvSpPr>
          <p:cNvPr id="5" name="TextBox 4">
            <a:extLst>
              <a:ext uri="{FF2B5EF4-FFF2-40B4-BE49-F238E27FC236}">
                <a16:creationId xmlns:a16="http://schemas.microsoft.com/office/drawing/2014/main" id="{2D97B8E2-EF5E-4946-A162-2212B674A2F2}"/>
              </a:ext>
            </a:extLst>
          </p:cNvPr>
          <p:cNvSpPr txBox="1"/>
          <p:nvPr/>
        </p:nvSpPr>
        <p:spPr>
          <a:xfrm>
            <a:off x="3131840" y="5345668"/>
            <a:ext cx="2952328" cy="1261884"/>
          </a:xfrm>
          <a:prstGeom prst="rect">
            <a:avLst/>
          </a:prstGeom>
          <a:noFill/>
        </p:spPr>
        <p:txBody>
          <a:bodyPr wrap="square" rtlCol="0">
            <a:spAutoFit/>
          </a:bodyPr>
          <a:lstStyle/>
          <a:p>
            <a:pPr algn="ctr"/>
            <a:r>
              <a:rPr lang="en-GB" sz="2800" dirty="0"/>
              <a:t>Tapioca Pudding</a:t>
            </a:r>
          </a:p>
          <a:p>
            <a:pPr algn="ctr"/>
            <a:r>
              <a:rPr lang="en-GB" sz="2400" dirty="0"/>
              <a:t>Made from the dried root </a:t>
            </a:r>
          </a:p>
        </p:txBody>
      </p:sp>
    </p:spTree>
    <p:custDataLst>
      <p:tags r:id="rId1"/>
    </p:custDataLst>
    <p:extLst>
      <p:ext uri="{BB962C8B-B14F-4D97-AF65-F5344CB8AC3E}">
        <p14:creationId xmlns:p14="http://schemas.microsoft.com/office/powerpoint/2010/main" val="2169285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29CD7-D100-434F-8F51-A5A6A6CB8230}"/>
              </a:ext>
            </a:extLst>
          </p:cNvPr>
          <p:cNvSpPr>
            <a:spLocks noGrp="1"/>
          </p:cNvSpPr>
          <p:nvPr>
            <p:ph type="title"/>
          </p:nvPr>
        </p:nvSpPr>
        <p:spPr/>
        <p:txBody>
          <a:bodyPr/>
          <a:lstStyle/>
          <a:p>
            <a:r>
              <a:rPr lang="en-GB" dirty="0"/>
              <a:t>Name that Food</a:t>
            </a:r>
          </a:p>
        </p:txBody>
      </p:sp>
      <p:pic>
        <p:nvPicPr>
          <p:cNvPr id="4" name="Picture 3" descr="See the source image">
            <a:extLst>
              <a:ext uri="{FF2B5EF4-FFF2-40B4-BE49-F238E27FC236}">
                <a16:creationId xmlns:a16="http://schemas.microsoft.com/office/drawing/2014/main" id="{7DC885ED-63FF-4F60-969F-B5E1E4200B0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06245" y="1279842"/>
            <a:ext cx="5731510" cy="4298315"/>
          </a:xfrm>
          <a:prstGeom prst="rect">
            <a:avLst/>
          </a:prstGeom>
          <a:noFill/>
          <a:ln>
            <a:noFill/>
          </a:ln>
        </p:spPr>
      </p:pic>
    </p:spTree>
    <p:custDataLst>
      <p:tags r:id="rId1"/>
    </p:custDataLst>
    <p:extLst>
      <p:ext uri="{BB962C8B-B14F-4D97-AF65-F5344CB8AC3E}">
        <p14:creationId xmlns:p14="http://schemas.microsoft.com/office/powerpoint/2010/main" val="120828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671EB-32FB-4919-87DF-BEB0A36C3D65}"/>
              </a:ext>
            </a:extLst>
          </p:cNvPr>
          <p:cNvSpPr>
            <a:spLocks noGrp="1"/>
          </p:cNvSpPr>
          <p:nvPr>
            <p:ph type="title"/>
          </p:nvPr>
        </p:nvSpPr>
        <p:spPr/>
        <p:txBody>
          <a:bodyPr/>
          <a:lstStyle/>
          <a:p>
            <a:r>
              <a:rPr lang="en-GB" dirty="0"/>
              <a:t>Name that Food - Rice</a:t>
            </a:r>
          </a:p>
        </p:txBody>
      </p:sp>
      <p:sp>
        <p:nvSpPr>
          <p:cNvPr id="3" name="Content Placeholder 2">
            <a:extLst>
              <a:ext uri="{FF2B5EF4-FFF2-40B4-BE49-F238E27FC236}">
                <a16:creationId xmlns:a16="http://schemas.microsoft.com/office/drawing/2014/main" id="{06E299C4-7860-4235-A0C0-A1E451AF10D5}"/>
              </a:ext>
            </a:extLst>
          </p:cNvPr>
          <p:cNvSpPr>
            <a:spLocks noGrp="1"/>
          </p:cNvSpPr>
          <p:nvPr>
            <p:ph sz="half" idx="1"/>
          </p:nvPr>
        </p:nvSpPr>
        <p:spPr>
          <a:xfrm>
            <a:off x="459052" y="1268760"/>
            <a:ext cx="4038600" cy="5256584"/>
          </a:xfrm>
        </p:spPr>
        <p:txBody>
          <a:bodyPr/>
          <a:lstStyle/>
          <a:p>
            <a:r>
              <a:rPr lang="en-GB" sz="2200" dirty="0">
                <a:solidFill>
                  <a:srgbClr val="313439"/>
                </a:solidFill>
              </a:rPr>
              <a:t>2/3 grown in Asia. </a:t>
            </a:r>
          </a:p>
          <a:p>
            <a:endParaRPr lang="en-GB" sz="1100" dirty="0">
              <a:solidFill>
                <a:srgbClr val="313439"/>
              </a:solidFill>
            </a:endParaRPr>
          </a:p>
          <a:p>
            <a:r>
              <a:rPr lang="en-GB" sz="2200" dirty="0"/>
              <a:t>Staple food</a:t>
            </a:r>
            <a:r>
              <a:rPr lang="en-GB" sz="2200" dirty="0">
                <a:solidFill>
                  <a:srgbClr val="222222"/>
                </a:solidFill>
              </a:rPr>
              <a:t> of over half the world's population. </a:t>
            </a:r>
          </a:p>
          <a:p>
            <a:endParaRPr lang="en-GB" sz="1100" dirty="0">
              <a:solidFill>
                <a:srgbClr val="222222"/>
              </a:solidFill>
            </a:endParaRPr>
          </a:p>
          <a:p>
            <a:r>
              <a:rPr lang="en-GB" sz="2200" dirty="0">
                <a:solidFill>
                  <a:srgbClr val="222222"/>
                </a:solidFill>
              </a:rPr>
              <a:t>Rice provides 20% of the world's dietary energy supply</a:t>
            </a:r>
          </a:p>
          <a:p>
            <a:endParaRPr lang="en-GB" sz="1100" dirty="0"/>
          </a:p>
          <a:p>
            <a:r>
              <a:rPr lang="en-GB" sz="2200" dirty="0"/>
              <a:t>It is used in many savoury and sweet dishes in cuisines around the world</a:t>
            </a:r>
          </a:p>
          <a:p>
            <a:pPr marL="0" indent="0">
              <a:buNone/>
            </a:pPr>
            <a:endParaRPr lang="en-GB" sz="1100" dirty="0"/>
          </a:p>
          <a:p>
            <a:r>
              <a:rPr lang="en-GB" sz="2200" dirty="0"/>
              <a:t>Rice Pudding and a blob of jam was another school dinner staple!</a:t>
            </a:r>
          </a:p>
          <a:p>
            <a:endParaRPr lang="en-GB" sz="2200" dirty="0"/>
          </a:p>
          <a:p>
            <a:endParaRPr lang="en-GB" sz="2200" dirty="0"/>
          </a:p>
        </p:txBody>
      </p:sp>
      <p:pic>
        <p:nvPicPr>
          <p:cNvPr id="5" name="Content Placeholder 4" descr="See the source image">
            <a:extLst>
              <a:ext uri="{FF2B5EF4-FFF2-40B4-BE49-F238E27FC236}">
                <a16:creationId xmlns:a16="http://schemas.microsoft.com/office/drawing/2014/main" id="{E6F3898A-18DF-4767-A926-C2EBA2F53768}"/>
              </a:ext>
            </a:extLst>
          </p:cNvPr>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276872"/>
            <a:ext cx="4248472" cy="3240360"/>
          </a:xfrm>
          <a:prstGeom prst="rect">
            <a:avLst/>
          </a:prstGeom>
          <a:noFill/>
          <a:ln>
            <a:noFill/>
          </a:ln>
        </p:spPr>
      </p:pic>
    </p:spTree>
    <p:extLst>
      <p:ext uri="{BB962C8B-B14F-4D97-AF65-F5344CB8AC3E}">
        <p14:creationId xmlns:p14="http://schemas.microsoft.com/office/powerpoint/2010/main" val="285340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A8012-5054-4218-BB3A-33AA58AE50D8}"/>
              </a:ext>
            </a:extLst>
          </p:cNvPr>
          <p:cNvSpPr>
            <a:spLocks noGrp="1"/>
          </p:cNvSpPr>
          <p:nvPr>
            <p:ph type="title"/>
          </p:nvPr>
        </p:nvSpPr>
        <p:spPr/>
        <p:txBody>
          <a:bodyPr/>
          <a:lstStyle/>
          <a:p>
            <a:r>
              <a:rPr lang="en-GB" dirty="0"/>
              <a:t>Name that Food</a:t>
            </a:r>
          </a:p>
        </p:txBody>
      </p:sp>
      <p:pic>
        <p:nvPicPr>
          <p:cNvPr id="4" name="Picture 3" descr="See the source image">
            <a:extLst>
              <a:ext uri="{FF2B5EF4-FFF2-40B4-BE49-F238E27FC236}">
                <a16:creationId xmlns:a16="http://schemas.microsoft.com/office/drawing/2014/main" id="{F2DFC044-C3A6-4C5D-9C67-6A759E04082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484784"/>
            <a:ext cx="6682179" cy="4234527"/>
          </a:xfrm>
          <a:prstGeom prst="rect">
            <a:avLst/>
          </a:prstGeom>
          <a:noFill/>
          <a:ln>
            <a:noFill/>
          </a:ln>
        </p:spPr>
      </p:pic>
    </p:spTree>
    <p:custDataLst>
      <p:tags r:id="rId1"/>
    </p:custDataLst>
    <p:extLst>
      <p:ext uri="{BB962C8B-B14F-4D97-AF65-F5344CB8AC3E}">
        <p14:creationId xmlns:p14="http://schemas.microsoft.com/office/powerpoint/2010/main" val="3798106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A8012-5054-4218-BB3A-33AA58AE50D8}"/>
              </a:ext>
            </a:extLst>
          </p:cNvPr>
          <p:cNvSpPr>
            <a:spLocks noGrp="1"/>
          </p:cNvSpPr>
          <p:nvPr>
            <p:ph type="title"/>
          </p:nvPr>
        </p:nvSpPr>
        <p:spPr/>
        <p:txBody>
          <a:bodyPr/>
          <a:lstStyle/>
          <a:p>
            <a:r>
              <a:rPr lang="en-GB" dirty="0"/>
              <a:t>Name that Food - Millet</a:t>
            </a:r>
          </a:p>
        </p:txBody>
      </p:sp>
      <p:pic>
        <p:nvPicPr>
          <p:cNvPr id="4" name="Picture 3" descr="See the source image">
            <a:extLst>
              <a:ext uri="{FF2B5EF4-FFF2-40B4-BE49-F238E27FC236}">
                <a16:creationId xmlns:a16="http://schemas.microsoft.com/office/drawing/2014/main" id="{F2DFC044-C3A6-4C5D-9C67-6A759E04082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1916832"/>
            <a:ext cx="3806189" cy="3024336"/>
          </a:xfrm>
          <a:prstGeom prst="rect">
            <a:avLst/>
          </a:prstGeom>
          <a:noFill/>
          <a:ln>
            <a:noFill/>
          </a:ln>
        </p:spPr>
      </p:pic>
      <p:sp>
        <p:nvSpPr>
          <p:cNvPr id="5" name="TextBox 4">
            <a:extLst>
              <a:ext uri="{FF2B5EF4-FFF2-40B4-BE49-F238E27FC236}">
                <a16:creationId xmlns:a16="http://schemas.microsoft.com/office/drawing/2014/main" id="{40129C76-F446-40A9-8EF0-3FBEB34E26AD}"/>
              </a:ext>
            </a:extLst>
          </p:cNvPr>
          <p:cNvSpPr txBox="1"/>
          <p:nvPr/>
        </p:nvSpPr>
        <p:spPr>
          <a:xfrm>
            <a:off x="539552" y="1143000"/>
            <a:ext cx="4824536" cy="5386090"/>
          </a:xfrm>
          <a:prstGeom prst="rect">
            <a:avLst/>
          </a:prstGeom>
          <a:noFill/>
        </p:spPr>
        <p:txBody>
          <a:bodyPr wrap="square" rtlCol="0">
            <a:spAutoFit/>
          </a:bodyPr>
          <a:lstStyle/>
          <a:p>
            <a:pPr marL="342900" indent="-342900">
              <a:buClr>
                <a:srgbClr val="FF3399"/>
              </a:buClr>
              <a:buFont typeface="Symbol" panose="05050102010706020507" pitchFamily="18" charset="2"/>
              <a:buChar char="·"/>
            </a:pPr>
            <a:r>
              <a:rPr lang="en-GB" sz="2200" dirty="0">
                <a:solidFill>
                  <a:srgbClr val="222222"/>
                </a:solidFill>
                <a:latin typeface="Century Gothic" panose="020B0502020202020204" pitchFamily="34" charset="0"/>
              </a:rPr>
              <a:t>Millet is a small-seeded </a:t>
            </a:r>
            <a:r>
              <a:rPr lang="en-GB" sz="2200" dirty="0">
                <a:latin typeface="Century Gothic" panose="020B0502020202020204" pitchFamily="34" charset="0"/>
              </a:rPr>
              <a:t>grass</a:t>
            </a:r>
            <a:endParaRPr lang="en-GB" sz="2400" dirty="0">
              <a:latin typeface="Century Gothic" panose="020B0502020202020204" pitchFamily="34" charset="0"/>
            </a:endParaRPr>
          </a:p>
          <a:p>
            <a:pPr marL="171450" indent="-171450">
              <a:buClr>
                <a:srgbClr val="FF3399"/>
              </a:buClr>
              <a:buFont typeface="Symbol" panose="05050102010706020507" pitchFamily="18" charset="2"/>
              <a:buChar char="·"/>
            </a:pPr>
            <a:endParaRPr lang="en-GB" sz="1200" dirty="0">
              <a:latin typeface="Century Gothic" panose="020B0502020202020204" pitchFamily="34" charset="0"/>
            </a:endParaRPr>
          </a:p>
          <a:p>
            <a:pPr marL="342900" indent="-342900">
              <a:buClr>
                <a:srgbClr val="FF3399"/>
              </a:buClr>
              <a:buFont typeface="Symbol" panose="05050102010706020507" pitchFamily="18" charset="2"/>
              <a:buChar char="·"/>
            </a:pPr>
            <a:r>
              <a:rPr lang="en-GB" sz="2200" dirty="0">
                <a:latin typeface="Century Gothic" panose="020B0502020202020204" pitchFamily="34" charset="0"/>
              </a:rPr>
              <a:t>An </a:t>
            </a:r>
            <a:r>
              <a:rPr lang="en-GB" sz="2200" dirty="0">
                <a:solidFill>
                  <a:srgbClr val="222222"/>
                </a:solidFill>
                <a:latin typeface="Century Gothic" panose="020B0502020202020204" pitchFamily="34" charset="0"/>
              </a:rPr>
              <a:t>important crop in the Asia and Africa</a:t>
            </a:r>
          </a:p>
          <a:p>
            <a:pPr marL="171450" indent="-171450">
              <a:buClr>
                <a:srgbClr val="FF3399"/>
              </a:buClr>
              <a:buFont typeface="Symbol" panose="05050102010706020507" pitchFamily="18" charset="2"/>
              <a:buChar char="·"/>
            </a:pPr>
            <a:endParaRPr lang="en-GB" sz="1200" dirty="0">
              <a:solidFill>
                <a:srgbClr val="222222"/>
              </a:solidFill>
              <a:latin typeface="Century Gothic" panose="020B0502020202020204" pitchFamily="34" charset="0"/>
            </a:endParaRPr>
          </a:p>
          <a:p>
            <a:pPr marL="342900" indent="-342900">
              <a:buClr>
                <a:srgbClr val="FF3399"/>
              </a:buClr>
              <a:buFont typeface="Symbol" panose="05050102010706020507" pitchFamily="18" charset="2"/>
              <a:buChar char="·"/>
            </a:pPr>
            <a:r>
              <a:rPr lang="en-GB" sz="2200" dirty="0">
                <a:solidFill>
                  <a:srgbClr val="222222"/>
                </a:solidFill>
                <a:latin typeface="Century Gothic" panose="020B0502020202020204" pitchFamily="34" charset="0"/>
              </a:rPr>
              <a:t>97% of millet production in </a:t>
            </a:r>
            <a:r>
              <a:rPr lang="en-GB" sz="2200" dirty="0">
                <a:latin typeface="Century Gothic" panose="020B0502020202020204" pitchFamily="34" charset="0"/>
              </a:rPr>
              <a:t>developing countries</a:t>
            </a:r>
            <a:endParaRPr lang="en-GB" sz="2400" dirty="0">
              <a:latin typeface="Century Gothic" panose="020B0502020202020204" pitchFamily="34" charset="0"/>
            </a:endParaRPr>
          </a:p>
          <a:p>
            <a:pPr marL="171450" indent="-171450">
              <a:buClr>
                <a:srgbClr val="FF3399"/>
              </a:buClr>
              <a:buFont typeface="Symbol" panose="05050102010706020507" pitchFamily="18" charset="2"/>
              <a:buChar char="·"/>
            </a:pPr>
            <a:endParaRPr lang="en-GB" sz="1200" dirty="0">
              <a:latin typeface="Century Gothic" panose="020B0502020202020204" pitchFamily="34" charset="0"/>
            </a:endParaRPr>
          </a:p>
          <a:p>
            <a:pPr marL="342900" indent="-342900">
              <a:buClr>
                <a:srgbClr val="FF3399"/>
              </a:buClr>
              <a:buFont typeface="Symbol" panose="05050102010706020507" pitchFamily="18" charset="2"/>
              <a:buChar char="·"/>
            </a:pPr>
            <a:r>
              <a:rPr lang="en-GB" sz="2200" dirty="0">
                <a:solidFill>
                  <a:srgbClr val="222222"/>
                </a:solidFill>
                <a:latin typeface="Century Gothic" panose="020B0502020202020204" pitchFamily="34" charset="0"/>
              </a:rPr>
              <a:t>Used as breakfast porridge </a:t>
            </a:r>
          </a:p>
          <a:p>
            <a:pPr marL="342900" indent="-342900">
              <a:buClr>
                <a:srgbClr val="FF3399"/>
              </a:buClr>
              <a:buFont typeface="Symbol" panose="05050102010706020507" pitchFamily="18" charset="2"/>
              <a:buChar char="·"/>
            </a:pPr>
            <a:endParaRPr lang="en-GB" sz="1100" dirty="0">
              <a:solidFill>
                <a:srgbClr val="222222"/>
              </a:solidFill>
              <a:latin typeface="Century Gothic" panose="020B0502020202020204" pitchFamily="34" charset="0"/>
            </a:endParaRPr>
          </a:p>
          <a:p>
            <a:pPr marL="342900" indent="-342900">
              <a:buClr>
                <a:srgbClr val="FF3399"/>
              </a:buClr>
              <a:buFont typeface="Symbol" panose="05050102010706020507" pitchFamily="18" charset="2"/>
              <a:buChar char="·"/>
            </a:pPr>
            <a:r>
              <a:rPr lang="en-GB" sz="2200" dirty="0">
                <a:solidFill>
                  <a:srgbClr val="222222"/>
                </a:solidFill>
                <a:latin typeface="Century Gothic" panose="020B0502020202020204" pitchFamily="34" charset="0"/>
              </a:rPr>
              <a:t>Replaces rice in the cuisine where it’s cultivated  </a:t>
            </a:r>
            <a:endParaRPr lang="en-GB" sz="2400" dirty="0">
              <a:solidFill>
                <a:srgbClr val="222222"/>
              </a:solidFill>
              <a:latin typeface="Century Gothic" panose="020B0502020202020204" pitchFamily="34" charset="0"/>
            </a:endParaRPr>
          </a:p>
          <a:p>
            <a:endParaRPr lang="en-GB" sz="1100" dirty="0"/>
          </a:p>
          <a:p>
            <a:pPr marL="342900" indent="-342900">
              <a:buClr>
                <a:srgbClr val="FF3399"/>
              </a:buClr>
              <a:buFont typeface="Symbol" panose="05050102010706020507" pitchFamily="18" charset="2"/>
              <a:buChar char="·"/>
            </a:pPr>
            <a:r>
              <a:rPr lang="en-GB" sz="2200" dirty="0">
                <a:latin typeface="Century Gothic" panose="020B0502020202020204" pitchFamily="34" charset="0"/>
              </a:rPr>
              <a:t>In the developed world often used for animal fodder</a:t>
            </a:r>
          </a:p>
          <a:p>
            <a:pPr marL="171450" indent="-171450">
              <a:buClr>
                <a:srgbClr val="FF3399"/>
              </a:buClr>
              <a:buFont typeface="Symbol" panose="05050102010706020507" pitchFamily="18" charset="2"/>
              <a:buChar char="·"/>
            </a:pPr>
            <a:endParaRPr lang="en-GB" sz="1100" dirty="0">
              <a:latin typeface="Century Gothic" panose="020B0502020202020204" pitchFamily="34" charset="0"/>
            </a:endParaRPr>
          </a:p>
          <a:p>
            <a:pPr marL="342900" indent="-342900">
              <a:buClr>
                <a:srgbClr val="FF3399"/>
              </a:buClr>
              <a:buFont typeface="Symbol" panose="05050102010706020507" pitchFamily="18" charset="2"/>
              <a:buChar char="·"/>
            </a:pPr>
            <a:r>
              <a:rPr lang="en-GB" sz="2200" dirty="0">
                <a:latin typeface="Century Gothic" panose="020B0502020202020204" pitchFamily="34" charset="0"/>
              </a:rPr>
              <a:t>In Britain we give it to our Budgerigars</a:t>
            </a:r>
          </a:p>
        </p:txBody>
      </p:sp>
    </p:spTree>
    <p:custDataLst>
      <p:tags r:id="rId1"/>
    </p:custDataLst>
    <p:extLst>
      <p:ext uri="{BB962C8B-B14F-4D97-AF65-F5344CB8AC3E}">
        <p14:creationId xmlns:p14="http://schemas.microsoft.com/office/powerpoint/2010/main" val="2417988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1AD32-8897-4FA0-8B11-D40F2B08FEE2}"/>
              </a:ext>
            </a:extLst>
          </p:cNvPr>
          <p:cNvSpPr>
            <a:spLocks noGrp="1"/>
          </p:cNvSpPr>
          <p:nvPr>
            <p:ph type="title"/>
          </p:nvPr>
        </p:nvSpPr>
        <p:spPr/>
        <p:txBody>
          <a:bodyPr/>
          <a:lstStyle/>
          <a:p>
            <a:r>
              <a:rPr lang="en-GB" dirty="0"/>
              <a:t>Name that Food</a:t>
            </a:r>
          </a:p>
        </p:txBody>
      </p:sp>
      <p:pic>
        <p:nvPicPr>
          <p:cNvPr id="1026" name="Picture 2" descr="Image result for green banana">
            <a:extLst>
              <a:ext uri="{FF2B5EF4-FFF2-40B4-BE49-F238E27FC236}">
                <a16:creationId xmlns:a16="http://schemas.microsoft.com/office/drawing/2014/main" id="{CE0326A9-A110-4261-A6CC-1F6E1A947F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1143000"/>
            <a:ext cx="3456384" cy="544380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76512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1AD32-8897-4FA0-8B11-D40F2B08FEE2}"/>
              </a:ext>
            </a:extLst>
          </p:cNvPr>
          <p:cNvSpPr>
            <a:spLocks noGrp="1"/>
          </p:cNvSpPr>
          <p:nvPr>
            <p:ph type="title"/>
          </p:nvPr>
        </p:nvSpPr>
        <p:spPr>
          <a:xfrm>
            <a:off x="1285852" y="0"/>
            <a:ext cx="8542732" cy="1143000"/>
          </a:xfrm>
        </p:spPr>
        <p:txBody>
          <a:bodyPr/>
          <a:lstStyle/>
          <a:p>
            <a:r>
              <a:rPr lang="en-GB" sz="3600" dirty="0"/>
              <a:t>Name that Food – Green Plaintain</a:t>
            </a:r>
          </a:p>
        </p:txBody>
      </p:sp>
      <p:pic>
        <p:nvPicPr>
          <p:cNvPr id="4" name="Picture 2" descr="Image result for green banana">
            <a:extLst>
              <a:ext uri="{FF2B5EF4-FFF2-40B4-BE49-F238E27FC236}">
                <a16:creationId xmlns:a16="http://schemas.microsoft.com/office/drawing/2014/main" id="{DD37BA23-27FC-4E70-B008-F124E9874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1382286"/>
            <a:ext cx="3036116" cy="47818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2CEDE0B-DD55-4D85-9704-88DBCB6DB5C2}"/>
              </a:ext>
            </a:extLst>
          </p:cNvPr>
          <p:cNvSpPr txBox="1"/>
          <p:nvPr/>
        </p:nvSpPr>
        <p:spPr>
          <a:xfrm>
            <a:off x="467544" y="1382286"/>
            <a:ext cx="5112568" cy="5616922"/>
          </a:xfrm>
          <a:prstGeom prst="rect">
            <a:avLst/>
          </a:prstGeom>
          <a:noFill/>
        </p:spPr>
        <p:txBody>
          <a:bodyPr wrap="square" rtlCol="0">
            <a:spAutoFit/>
          </a:bodyPr>
          <a:lstStyle/>
          <a:p>
            <a:pPr marL="342900" indent="-342900">
              <a:buClr>
                <a:srgbClr val="FF3399"/>
              </a:buClr>
              <a:buFont typeface="Symbol" panose="05050102010706020507" pitchFamily="18" charset="2"/>
              <a:buChar char="·"/>
            </a:pPr>
            <a:r>
              <a:rPr lang="en-GB" sz="2200" dirty="0">
                <a:latin typeface="Century Gothic" panose="020B0502020202020204" pitchFamily="34" charset="0"/>
              </a:rPr>
              <a:t>Grown in India Africa and the  tropical parts of the Americas</a:t>
            </a:r>
          </a:p>
          <a:p>
            <a:pPr marL="342900" indent="-342900">
              <a:buClr>
                <a:srgbClr val="FF3399"/>
              </a:buClr>
              <a:buFont typeface="Symbol" panose="05050102010706020507" pitchFamily="18" charset="2"/>
              <a:buChar char="·"/>
            </a:pPr>
            <a:endParaRPr lang="en-GB" sz="1100" dirty="0">
              <a:latin typeface="Century Gothic" panose="020B0502020202020204" pitchFamily="34" charset="0"/>
            </a:endParaRPr>
          </a:p>
          <a:p>
            <a:pPr marL="342900" indent="-342900">
              <a:buClr>
                <a:srgbClr val="FF3399"/>
              </a:buClr>
              <a:buFont typeface="Symbol" panose="05050102010706020507" pitchFamily="18" charset="2"/>
              <a:buChar char="·"/>
            </a:pPr>
            <a:r>
              <a:rPr lang="en-GB" sz="2200" dirty="0">
                <a:latin typeface="Century Gothic" panose="020B0502020202020204" pitchFamily="34" charset="0"/>
              </a:rPr>
              <a:t>Mainly eaten in: </a:t>
            </a:r>
          </a:p>
          <a:p>
            <a:pPr marL="800100" lvl="1" indent="-342900">
              <a:buClr>
                <a:srgbClr val="FF3399"/>
              </a:buClr>
              <a:buFont typeface="Wingdings" panose="05000000000000000000" pitchFamily="2" charset="2"/>
              <a:buChar char="Ø"/>
            </a:pPr>
            <a:r>
              <a:rPr lang="en-GB" sz="2200" dirty="0">
                <a:solidFill>
                  <a:srgbClr val="222222"/>
                </a:solidFill>
                <a:latin typeface="Century Gothic" panose="020B0502020202020204" pitchFamily="34" charset="0"/>
              </a:rPr>
              <a:t>West and Central Africa</a:t>
            </a:r>
          </a:p>
          <a:p>
            <a:pPr marL="800100" lvl="1" indent="-342900">
              <a:buClr>
                <a:srgbClr val="FF3399"/>
              </a:buClr>
              <a:buFont typeface="Wingdings" panose="05000000000000000000" pitchFamily="2" charset="2"/>
              <a:buChar char="Ø"/>
            </a:pPr>
            <a:r>
              <a:rPr lang="en-GB" sz="2200" dirty="0">
                <a:solidFill>
                  <a:srgbClr val="222222"/>
                </a:solidFill>
                <a:latin typeface="Century Gothic" panose="020B0502020202020204" pitchFamily="34" charset="0"/>
              </a:rPr>
              <a:t>Caribbean islands</a:t>
            </a:r>
          </a:p>
          <a:p>
            <a:pPr marL="800100" lvl="1" indent="-342900">
              <a:buClr>
                <a:srgbClr val="FF3399"/>
              </a:buClr>
              <a:buFont typeface="Wingdings" panose="05000000000000000000" pitchFamily="2" charset="2"/>
              <a:buChar char="Ø"/>
            </a:pPr>
            <a:r>
              <a:rPr lang="en-GB" sz="2200" dirty="0">
                <a:solidFill>
                  <a:srgbClr val="222222"/>
                </a:solidFill>
                <a:latin typeface="Century Gothic" panose="020B0502020202020204" pitchFamily="34" charset="0"/>
              </a:rPr>
              <a:t>Central America</a:t>
            </a:r>
          </a:p>
          <a:p>
            <a:pPr marL="800100" lvl="1" indent="-342900">
              <a:buClr>
                <a:srgbClr val="FF3399"/>
              </a:buClr>
              <a:buFont typeface="Wingdings" panose="05000000000000000000" pitchFamily="2" charset="2"/>
              <a:buChar char="Ø"/>
            </a:pPr>
            <a:r>
              <a:rPr lang="en-GB" sz="2200" dirty="0">
                <a:solidFill>
                  <a:srgbClr val="222222"/>
                </a:solidFill>
                <a:latin typeface="Century Gothic" panose="020B0502020202020204" pitchFamily="34" charset="0"/>
              </a:rPr>
              <a:t>Northern South America</a:t>
            </a:r>
          </a:p>
          <a:p>
            <a:pPr marL="342900" indent="-342900">
              <a:buClr>
                <a:srgbClr val="FF3399"/>
              </a:buClr>
              <a:buFont typeface="Symbol" panose="05050102010706020507" pitchFamily="18" charset="2"/>
              <a:buChar char="·"/>
            </a:pPr>
            <a:endParaRPr lang="en-GB" sz="1100" dirty="0">
              <a:latin typeface="Century Gothic" panose="020B0502020202020204" pitchFamily="34" charset="0"/>
            </a:endParaRPr>
          </a:p>
          <a:p>
            <a:pPr marL="342900" indent="-342900">
              <a:buClr>
                <a:srgbClr val="FF3399"/>
              </a:buClr>
              <a:buFont typeface="Symbol" panose="05050102010706020507" pitchFamily="18" charset="2"/>
              <a:buChar char="·"/>
            </a:pPr>
            <a:r>
              <a:rPr lang="en-GB" sz="2200" dirty="0">
                <a:solidFill>
                  <a:srgbClr val="222222"/>
                </a:solidFill>
                <a:latin typeface="Century Gothic" panose="020B0502020202020204" pitchFamily="34" charset="0"/>
              </a:rPr>
              <a:t>Treated similarly to potatoes. They can be fried, boiled or made into </a:t>
            </a:r>
            <a:r>
              <a:rPr lang="en-GB" sz="2200" dirty="0">
                <a:latin typeface="Century Gothic" panose="020B0502020202020204" pitchFamily="34" charset="0"/>
              </a:rPr>
              <a:t>soup</a:t>
            </a:r>
          </a:p>
          <a:p>
            <a:pPr>
              <a:buClr>
                <a:srgbClr val="FF3399"/>
              </a:buClr>
            </a:pPr>
            <a:endParaRPr lang="en-GB" sz="1100" dirty="0">
              <a:latin typeface="Century Gothic" panose="020B0502020202020204" pitchFamily="34" charset="0"/>
            </a:endParaRPr>
          </a:p>
          <a:p>
            <a:pPr marL="342900" indent="-342900">
              <a:buClr>
                <a:srgbClr val="FF3399"/>
              </a:buClr>
              <a:buFont typeface="Symbol" panose="05050102010706020507" pitchFamily="18" charset="2"/>
              <a:buChar char="·"/>
            </a:pPr>
            <a:r>
              <a:rPr lang="en-GB" sz="2200" dirty="0">
                <a:solidFill>
                  <a:srgbClr val="222222"/>
                </a:solidFill>
                <a:latin typeface="Century Gothic" panose="020B0502020202020204" pitchFamily="34" charset="0"/>
              </a:rPr>
              <a:t>Green plantains are firm and starchy, and resemble potatoes in flavour</a:t>
            </a:r>
            <a:endParaRPr lang="en-GB" sz="2000" dirty="0"/>
          </a:p>
          <a:p>
            <a:pPr marL="342900" indent="-342900">
              <a:buClr>
                <a:srgbClr val="FF3399"/>
              </a:buClr>
              <a:buFont typeface="Symbol" panose="05050102010706020507" pitchFamily="18" charset="2"/>
              <a:buChar char="·"/>
            </a:pPr>
            <a:endParaRPr lang="en-GB" sz="2200" dirty="0">
              <a:latin typeface="Century Gothic" panose="020B0502020202020204" pitchFamily="34" charset="0"/>
            </a:endParaRPr>
          </a:p>
          <a:p>
            <a:endParaRPr lang="en-GB" dirty="0"/>
          </a:p>
        </p:txBody>
      </p:sp>
    </p:spTree>
    <p:custDataLst>
      <p:tags r:id="rId1"/>
    </p:custDataLst>
    <p:extLst>
      <p:ext uri="{BB962C8B-B14F-4D97-AF65-F5344CB8AC3E}">
        <p14:creationId xmlns:p14="http://schemas.microsoft.com/office/powerpoint/2010/main" val="4154467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C19DA-B2C9-43C9-9045-B86CC4C3710C}"/>
              </a:ext>
            </a:extLst>
          </p:cNvPr>
          <p:cNvSpPr>
            <a:spLocks noGrp="1"/>
          </p:cNvSpPr>
          <p:nvPr>
            <p:ph type="title"/>
          </p:nvPr>
        </p:nvSpPr>
        <p:spPr/>
        <p:txBody>
          <a:bodyPr/>
          <a:lstStyle/>
          <a:p>
            <a:r>
              <a:rPr lang="en-GB" dirty="0"/>
              <a:t>Name that Food</a:t>
            </a:r>
          </a:p>
        </p:txBody>
      </p:sp>
      <p:pic>
        <p:nvPicPr>
          <p:cNvPr id="4" name="Picture 3" descr="See the source image">
            <a:extLst>
              <a:ext uri="{FF2B5EF4-FFF2-40B4-BE49-F238E27FC236}">
                <a16:creationId xmlns:a16="http://schemas.microsoft.com/office/drawing/2014/main" id="{1041FFA9-56E0-492C-A338-AFA7FBB2B9C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285852" y="1412776"/>
            <a:ext cx="7102572" cy="3960440"/>
          </a:xfrm>
          <a:prstGeom prst="rect">
            <a:avLst/>
          </a:prstGeom>
          <a:noFill/>
          <a:ln>
            <a:noFill/>
          </a:ln>
        </p:spPr>
      </p:pic>
    </p:spTree>
    <p:custDataLst>
      <p:tags r:id="rId1"/>
    </p:custDataLst>
    <p:extLst>
      <p:ext uri="{BB962C8B-B14F-4D97-AF65-F5344CB8AC3E}">
        <p14:creationId xmlns:p14="http://schemas.microsoft.com/office/powerpoint/2010/main" val="4158671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C19DA-B2C9-43C9-9045-B86CC4C3710C}"/>
              </a:ext>
            </a:extLst>
          </p:cNvPr>
          <p:cNvSpPr>
            <a:spLocks noGrp="1"/>
          </p:cNvSpPr>
          <p:nvPr>
            <p:ph type="title"/>
          </p:nvPr>
        </p:nvSpPr>
        <p:spPr/>
        <p:txBody>
          <a:bodyPr/>
          <a:lstStyle/>
          <a:p>
            <a:r>
              <a:rPr lang="en-GB" dirty="0"/>
              <a:t>Name that Food - Pitaya</a:t>
            </a:r>
          </a:p>
        </p:txBody>
      </p:sp>
      <p:pic>
        <p:nvPicPr>
          <p:cNvPr id="4" name="Picture 3" descr="See the source image">
            <a:extLst>
              <a:ext uri="{FF2B5EF4-FFF2-40B4-BE49-F238E27FC236}">
                <a16:creationId xmlns:a16="http://schemas.microsoft.com/office/drawing/2014/main" id="{1041FFA9-56E0-492C-A338-AFA7FBB2B9C5}"/>
              </a:ext>
            </a:extLst>
          </p:cNvPr>
          <p:cNvPicPr/>
          <p:nvPr/>
        </p:nvPicPr>
        <p:blipFill rotWithShape="1">
          <a:blip r:embed="rId3">
            <a:extLst>
              <a:ext uri="{28A0092B-C50C-407E-A947-70E740481C1C}">
                <a14:useLocalDpi xmlns:a14="http://schemas.microsoft.com/office/drawing/2010/main" val="0"/>
              </a:ext>
            </a:extLst>
          </a:blip>
          <a:srcRect r="18390"/>
          <a:stretch/>
        </p:blipFill>
        <p:spPr bwMode="auto">
          <a:xfrm>
            <a:off x="4814482" y="1412776"/>
            <a:ext cx="3885493" cy="4431983"/>
          </a:xfrm>
          <a:prstGeom prst="rect">
            <a:avLst/>
          </a:prstGeom>
          <a:noFill/>
          <a:ln>
            <a:noFill/>
          </a:ln>
        </p:spPr>
      </p:pic>
      <p:sp>
        <p:nvSpPr>
          <p:cNvPr id="5" name="TextBox 4">
            <a:extLst>
              <a:ext uri="{FF2B5EF4-FFF2-40B4-BE49-F238E27FC236}">
                <a16:creationId xmlns:a16="http://schemas.microsoft.com/office/drawing/2014/main" id="{AD4C7708-DAF3-4AB3-8EE3-9A8CAA400ECC}"/>
              </a:ext>
            </a:extLst>
          </p:cNvPr>
          <p:cNvSpPr txBox="1"/>
          <p:nvPr/>
        </p:nvSpPr>
        <p:spPr>
          <a:xfrm>
            <a:off x="611560" y="1143000"/>
            <a:ext cx="4276214" cy="4431983"/>
          </a:xfrm>
          <a:prstGeom prst="rect">
            <a:avLst/>
          </a:prstGeom>
          <a:noFill/>
        </p:spPr>
        <p:txBody>
          <a:bodyPr wrap="square" rtlCol="0">
            <a:spAutoFit/>
          </a:bodyPr>
          <a:lstStyle/>
          <a:p>
            <a:pPr marL="342900" indent="-342900">
              <a:buClr>
                <a:srgbClr val="FF3399"/>
              </a:buClr>
              <a:buFont typeface="Symbol" panose="05050102010706020507" pitchFamily="18" charset="2"/>
              <a:buChar char="·"/>
            </a:pPr>
            <a:r>
              <a:rPr lang="en-GB" sz="2200" dirty="0">
                <a:latin typeface="Century Gothic" panose="020B0502020202020204" pitchFamily="34" charset="0"/>
              </a:rPr>
              <a:t>In the UK it’s known as Dragon fruit </a:t>
            </a:r>
          </a:p>
          <a:p>
            <a:pPr marL="342900" indent="-342900">
              <a:buClr>
                <a:srgbClr val="FF3399"/>
              </a:buClr>
              <a:buFont typeface="Symbol" panose="05050102010706020507" pitchFamily="18" charset="2"/>
              <a:buChar char="·"/>
            </a:pPr>
            <a:endParaRPr lang="en-GB" sz="1100" dirty="0">
              <a:solidFill>
                <a:srgbClr val="222222"/>
              </a:solidFill>
              <a:latin typeface="Century Gothic" panose="020B0502020202020204" pitchFamily="34" charset="0"/>
            </a:endParaRPr>
          </a:p>
          <a:p>
            <a:pPr marL="342900" indent="-342900">
              <a:buClr>
                <a:srgbClr val="FF3399"/>
              </a:buClr>
              <a:buFont typeface="Symbol" panose="05050102010706020507" pitchFamily="18" charset="2"/>
              <a:buChar char="·"/>
            </a:pPr>
            <a:r>
              <a:rPr lang="en-GB" sz="2200" dirty="0">
                <a:solidFill>
                  <a:srgbClr val="222222"/>
                </a:solidFill>
                <a:latin typeface="Century Gothic" panose="020B0502020202020204" pitchFamily="34" charset="0"/>
              </a:rPr>
              <a:t>Cultivated in South East Asia and the Caribbean  </a:t>
            </a:r>
            <a:r>
              <a:rPr lang="en-GB" sz="2200" dirty="0">
                <a:solidFill>
                  <a:srgbClr val="0B0080"/>
                </a:solidFill>
                <a:latin typeface="Century Gothic" panose="020B0502020202020204" pitchFamily="34" charset="0"/>
              </a:rPr>
              <a:t> </a:t>
            </a:r>
            <a:endParaRPr lang="en-GB" sz="2200" dirty="0">
              <a:latin typeface="Century Gothic" panose="020B0502020202020204" pitchFamily="34" charset="0"/>
            </a:endParaRPr>
          </a:p>
          <a:p>
            <a:pPr marL="342900" indent="-342900">
              <a:buClr>
                <a:srgbClr val="FF3399"/>
              </a:buClr>
              <a:buFont typeface="Symbol" panose="05050102010706020507" pitchFamily="18" charset="2"/>
              <a:buChar char="·"/>
            </a:pPr>
            <a:endParaRPr lang="en-GB" sz="1100" dirty="0">
              <a:latin typeface="Century Gothic" panose="020B0502020202020204" pitchFamily="34" charset="0"/>
            </a:endParaRPr>
          </a:p>
          <a:p>
            <a:pPr marL="342900" indent="-342900">
              <a:buClr>
                <a:srgbClr val="FF3399"/>
              </a:buClr>
              <a:buFont typeface="Symbol" panose="05050102010706020507" pitchFamily="18" charset="2"/>
              <a:buChar char="·"/>
            </a:pPr>
            <a:r>
              <a:rPr lang="en-GB" sz="2200" dirty="0">
                <a:latin typeface="Century Gothic" panose="020B0502020202020204" pitchFamily="34" charset="0"/>
              </a:rPr>
              <a:t>Mainly eaten as a fruit and can be used to make juice</a:t>
            </a:r>
          </a:p>
          <a:p>
            <a:pPr marL="342900" indent="-342900">
              <a:buClr>
                <a:srgbClr val="FF3399"/>
              </a:buClr>
              <a:buFont typeface="Symbol" panose="05050102010706020507" pitchFamily="18" charset="2"/>
              <a:buChar char="·"/>
            </a:pPr>
            <a:endParaRPr lang="en-GB" sz="2200" dirty="0">
              <a:latin typeface="Century Gothic" panose="020B0502020202020204" pitchFamily="34" charset="0"/>
            </a:endParaRPr>
          </a:p>
          <a:p>
            <a:pPr marL="342900" indent="-342900">
              <a:buClr>
                <a:srgbClr val="FF3399"/>
              </a:buClr>
              <a:buFont typeface="Symbol" panose="05050102010706020507" pitchFamily="18" charset="2"/>
              <a:buChar char="·"/>
            </a:pPr>
            <a:r>
              <a:rPr lang="en-GB" sz="2200" dirty="0">
                <a:latin typeface="Century Gothic" panose="020B0502020202020204" pitchFamily="34" charset="0"/>
              </a:rPr>
              <a:t>Also an alcoholic drink called: </a:t>
            </a:r>
          </a:p>
          <a:p>
            <a:pPr marL="342900" indent="-342900">
              <a:buClr>
                <a:srgbClr val="FF3399"/>
              </a:buClr>
              <a:buFont typeface="Symbol" panose="05050102010706020507" pitchFamily="18" charset="2"/>
              <a:buChar char="·"/>
            </a:pPr>
            <a:endParaRPr lang="en-GB" sz="1100" dirty="0">
              <a:latin typeface="Century Gothic" panose="020B0502020202020204" pitchFamily="34" charset="0"/>
            </a:endParaRPr>
          </a:p>
          <a:p>
            <a:pPr marL="342900" indent="-342900" algn="ctr">
              <a:buClr>
                <a:srgbClr val="FF3399"/>
              </a:buClr>
              <a:buFont typeface="Wingdings" panose="05000000000000000000" pitchFamily="2" charset="2"/>
              <a:buChar char="Ø"/>
            </a:pPr>
            <a:r>
              <a:rPr lang="en-GB" sz="2200" b="1" dirty="0">
                <a:latin typeface="Century Gothic" panose="020B0502020202020204" pitchFamily="34" charset="0"/>
              </a:rPr>
              <a:t>Dragon’s Blood Punch</a:t>
            </a:r>
            <a:endParaRPr lang="en-GB" sz="2200" dirty="0">
              <a:latin typeface="Century Gothic" panose="020B0502020202020204" pitchFamily="34" charset="0"/>
            </a:endParaRPr>
          </a:p>
          <a:p>
            <a:r>
              <a:rPr lang="en-GB" dirty="0"/>
              <a:t> </a:t>
            </a:r>
          </a:p>
        </p:txBody>
      </p:sp>
    </p:spTree>
    <p:custDataLst>
      <p:tags r:id="rId1"/>
    </p:custDataLst>
    <p:extLst>
      <p:ext uri="{BB962C8B-B14F-4D97-AF65-F5344CB8AC3E}">
        <p14:creationId xmlns:p14="http://schemas.microsoft.com/office/powerpoint/2010/main" val="4086923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331640" y="116632"/>
            <a:ext cx="6059488" cy="1139825"/>
          </a:xfrm>
        </p:spPr>
        <p:txBody>
          <a:bodyPr/>
          <a:lstStyle/>
          <a:p>
            <a:pPr eaLnBrk="1" hangingPunct="1"/>
            <a:endParaRPr lang="en-GB" sz="4400" dirty="0"/>
          </a:p>
        </p:txBody>
      </p:sp>
      <p:sp>
        <p:nvSpPr>
          <p:cNvPr id="115715" name="Rectangle 3"/>
          <p:cNvSpPr>
            <a:spLocks noGrp="1" noChangeArrowheads="1"/>
          </p:cNvSpPr>
          <p:nvPr>
            <p:ph type="body" sz="half" idx="2"/>
          </p:nvPr>
        </p:nvSpPr>
        <p:spPr>
          <a:xfrm>
            <a:off x="4635500" y="2090212"/>
            <a:ext cx="4508500" cy="1201738"/>
          </a:xfrm>
        </p:spPr>
        <p:txBody>
          <a:bodyPr>
            <a:noAutofit/>
          </a:bodyPr>
          <a:lstStyle/>
          <a:p>
            <a:pPr marL="0" indent="0" algn="ctr" eaLnBrk="1" hangingPunct="1">
              <a:lnSpc>
                <a:spcPct val="90000"/>
              </a:lnSpc>
              <a:buFont typeface="Wingdings" pitchFamily="2" charset="2"/>
              <a:buNone/>
              <a:defRPr/>
            </a:pPr>
            <a:br>
              <a:rPr lang="en-GB" dirty="0">
                <a:effectLst>
                  <a:outerShdw blurRad="38100" dist="38100" dir="2700000" algn="tl">
                    <a:srgbClr val="C0C0C0"/>
                  </a:outerShdw>
                </a:effectLst>
                <a:latin typeface="Trebuchet MS" pitchFamily="34" charset="0"/>
              </a:rPr>
            </a:br>
            <a:r>
              <a:rPr lang="en-GB" b="1" dirty="0">
                <a:effectLst>
                  <a:outerShdw blurRad="38100" dist="38100" dir="2700000" algn="tl">
                    <a:srgbClr val="C0C0C0"/>
                  </a:outerShdw>
                </a:effectLst>
                <a:latin typeface="Trebuchet MS" pitchFamily="34" charset="0"/>
              </a:rPr>
              <a:t>Your Name Here</a:t>
            </a:r>
            <a:endParaRPr lang="en-GB" b="1" dirty="0"/>
          </a:p>
          <a:p>
            <a:pPr marL="0" indent="0" algn="ctr" eaLnBrk="1" hangingPunct="1">
              <a:lnSpc>
                <a:spcPct val="90000"/>
              </a:lnSpc>
              <a:buFont typeface="Wingdings" pitchFamily="2" charset="2"/>
              <a:buNone/>
              <a:defRPr/>
            </a:pPr>
            <a:endParaRPr lang="en-GB" b="1" dirty="0"/>
          </a:p>
          <a:p>
            <a:pPr algn="ctr" eaLnBrk="1" hangingPunct="1">
              <a:lnSpc>
                <a:spcPct val="90000"/>
              </a:lnSpc>
              <a:spcBef>
                <a:spcPct val="0"/>
              </a:spcBef>
              <a:buFont typeface="Wingdings" pitchFamily="2" charset="2"/>
              <a:buNone/>
              <a:defRPr/>
            </a:pPr>
            <a:r>
              <a:rPr lang="en-GB" sz="2800" dirty="0"/>
              <a:t>Your College Here</a:t>
            </a:r>
          </a:p>
        </p:txBody>
      </p:sp>
      <p:pic>
        <p:nvPicPr>
          <p:cNvPr id="3" name="Picture 2" descr="A close up of a logo&#10;&#10;Description automatically generated">
            <a:extLst>
              <a:ext uri="{FF2B5EF4-FFF2-40B4-BE49-F238E27FC236}">
                <a16:creationId xmlns:a16="http://schemas.microsoft.com/office/drawing/2014/main" id="{28B44D57-3B6F-4393-ABFA-FDFDF18FC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346" y="2348880"/>
            <a:ext cx="2843654" cy="3334324"/>
          </a:xfrm>
          <a:prstGeom prst="rect">
            <a:avLst/>
          </a:prstGeom>
        </p:spPr>
      </p:pic>
    </p:spTree>
    <p:custDataLst>
      <p:tags r:id="rId1"/>
    </p:custDataLst>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E9833-7552-4110-B274-C39C1FACE725}"/>
              </a:ext>
            </a:extLst>
          </p:cNvPr>
          <p:cNvSpPr>
            <a:spLocks noGrp="1"/>
          </p:cNvSpPr>
          <p:nvPr>
            <p:ph type="title"/>
          </p:nvPr>
        </p:nvSpPr>
        <p:spPr/>
        <p:txBody>
          <a:bodyPr/>
          <a:lstStyle/>
          <a:p>
            <a:r>
              <a:rPr lang="en-GB" dirty="0"/>
              <a:t>Name that Food</a:t>
            </a:r>
          </a:p>
        </p:txBody>
      </p:sp>
      <p:pic>
        <p:nvPicPr>
          <p:cNvPr id="5" name="Picture 4" descr="A close up of food on a plate&#10;&#10;Description generated with high confidence">
            <a:extLst>
              <a:ext uri="{FF2B5EF4-FFF2-40B4-BE49-F238E27FC236}">
                <a16:creationId xmlns:a16="http://schemas.microsoft.com/office/drawing/2014/main" id="{4F80E1C4-2D29-4C28-9D6F-B331ED53949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979712" y="1268760"/>
            <a:ext cx="5351052" cy="5184576"/>
          </a:xfrm>
          <a:prstGeom prst="rect">
            <a:avLst/>
          </a:prstGeom>
        </p:spPr>
      </p:pic>
    </p:spTree>
    <p:custDataLst>
      <p:tags r:id="rId1"/>
    </p:custDataLst>
    <p:extLst>
      <p:ext uri="{BB962C8B-B14F-4D97-AF65-F5344CB8AC3E}">
        <p14:creationId xmlns:p14="http://schemas.microsoft.com/office/powerpoint/2010/main" val="1621689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0B75F-60B1-4C85-8A8F-17A44FBB919F}"/>
              </a:ext>
            </a:extLst>
          </p:cNvPr>
          <p:cNvSpPr>
            <a:spLocks noGrp="1"/>
          </p:cNvSpPr>
          <p:nvPr>
            <p:ph type="title"/>
          </p:nvPr>
        </p:nvSpPr>
        <p:spPr/>
        <p:txBody>
          <a:bodyPr/>
          <a:lstStyle/>
          <a:p>
            <a:r>
              <a:rPr lang="en-GB" dirty="0"/>
              <a:t>Name that Food - Ackee</a:t>
            </a:r>
          </a:p>
        </p:txBody>
      </p:sp>
      <p:sp>
        <p:nvSpPr>
          <p:cNvPr id="3" name="Content Placeholder 2">
            <a:extLst>
              <a:ext uri="{FF2B5EF4-FFF2-40B4-BE49-F238E27FC236}">
                <a16:creationId xmlns:a16="http://schemas.microsoft.com/office/drawing/2014/main" id="{2739CD74-DED8-4015-B0BF-4D9988EEC758}"/>
              </a:ext>
            </a:extLst>
          </p:cNvPr>
          <p:cNvSpPr>
            <a:spLocks noGrp="1"/>
          </p:cNvSpPr>
          <p:nvPr>
            <p:ph sz="half" idx="1"/>
          </p:nvPr>
        </p:nvSpPr>
        <p:spPr>
          <a:xfrm>
            <a:off x="395536" y="1052736"/>
            <a:ext cx="4038600" cy="4525963"/>
          </a:xfrm>
        </p:spPr>
        <p:txBody>
          <a:bodyPr/>
          <a:lstStyle/>
          <a:p>
            <a:r>
              <a:rPr lang="en-GB" sz="2200" dirty="0"/>
              <a:t>Native to Africa and Imported to Jamaica in 1773</a:t>
            </a:r>
          </a:p>
          <a:p>
            <a:pPr marL="0" indent="0">
              <a:buNone/>
            </a:pPr>
            <a:endParaRPr lang="en-GB" sz="1100" dirty="0"/>
          </a:p>
          <a:p>
            <a:r>
              <a:rPr lang="en-GB" sz="2200" dirty="0"/>
              <a:t>Now the national fruit of Jamaica with </a:t>
            </a:r>
          </a:p>
          <a:p>
            <a:pPr marL="0" indent="0">
              <a:buNone/>
            </a:pPr>
            <a:endParaRPr lang="en-GB" sz="1100" dirty="0"/>
          </a:p>
          <a:p>
            <a:r>
              <a:rPr lang="en-GB" sz="2200" dirty="0"/>
              <a:t>Ackee and Saltfish being its national dish.</a:t>
            </a:r>
          </a:p>
          <a:p>
            <a:pPr marL="0" indent="0">
              <a:buNone/>
            </a:pPr>
            <a:endParaRPr lang="en-GB" sz="1100" dirty="0"/>
          </a:p>
          <a:p>
            <a:r>
              <a:rPr lang="en-GB" sz="2200" dirty="0"/>
              <a:t>In West Africa Ackee is eaten raw, fried in oil, or mixed in soups</a:t>
            </a:r>
          </a:p>
          <a:p>
            <a:pPr marL="0" indent="0">
              <a:buNone/>
            </a:pPr>
            <a:endParaRPr lang="en-GB" sz="1100" dirty="0"/>
          </a:p>
          <a:p>
            <a:r>
              <a:rPr lang="en-GB" sz="2200" dirty="0"/>
              <a:t>Related to the Lychee fruit it has a delicate, slightly nutty flavour</a:t>
            </a:r>
          </a:p>
          <a:p>
            <a:pPr marL="0" indent="0">
              <a:buNone/>
            </a:pPr>
            <a:endParaRPr lang="en-GB" sz="2200" dirty="0"/>
          </a:p>
        </p:txBody>
      </p:sp>
      <p:pic>
        <p:nvPicPr>
          <p:cNvPr id="5" name="Content Placeholder 4" descr="A close up of food on a plate&#10;&#10;Description generated with high confidence">
            <a:extLst>
              <a:ext uri="{FF2B5EF4-FFF2-40B4-BE49-F238E27FC236}">
                <a16:creationId xmlns:a16="http://schemas.microsoft.com/office/drawing/2014/main" id="{FA86352C-A031-46B1-9CF3-149F28F56DA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02015" y="1484784"/>
            <a:ext cx="3744415" cy="3627922"/>
          </a:xfrm>
          <a:prstGeom prst="rect">
            <a:avLst/>
          </a:prstGeom>
        </p:spPr>
      </p:pic>
    </p:spTree>
    <p:extLst>
      <p:ext uri="{BB962C8B-B14F-4D97-AF65-F5344CB8AC3E}">
        <p14:creationId xmlns:p14="http://schemas.microsoft.com/office/powerpoint/2010/main" val="3126726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E9833-7552-4110-B274-C39C1FACE725}"/>
              </a:ext>
            </a:extLst>
          </p:cNvPr>
          <p:cNvSpPr>
            <a:spLocks noGrp="1"/>
          </p:cNvSpPr>
          <p:nvPr>
            <p:ph type="title"/>
          </p:nvPr>
        </p:nvSpPr>
        <p:spPr/>
        <p:txBody>
          <a:bodyPr/>
          <a:lstStyle/>
          <a:p>
            <a:r>
              <a:rPr lang="en-GB" dirty="0"/>
              <a:t>Name that Food</a:t>
            </a:r>
          </a:p>
        </p:txBody>
      </p:sp>
      <p:pic>
        <p:nvPicPr>
          <p:cNvPr id="4" name="Picture 3" descr="durian 10 of the Most Exotic Tropical Fruits on Earth">
            <a:hlinkClick r:id="rId3"/>
            <a:extLst>
              <a:ext uri="{FF2B5EF4-FFF2-40B4-BE49-F238E27FC236}">
                <a16:creationId xmlns:a16="http://schemas.microsoft.com/office/drawing/2014/main" id="{62737759-669C-4842-93FD-1C816D6F4B16}"/>
              </a:ext>
            </a:extLst>
          </p:cNvPr>
          <p:cNvPicPr/>
          <p:nvPr/>
        </p:nvPicPr>
        <p:blipFill rotWithShape="1">
          <a:blip r:embed="rId4">
            <a:extLst>
              <a:ext uri="{28A0092B-C50C-407E-A947-70E740481C1C}">
                <a14:useLocalDpi xmlns:a14="http://schemas.microsoft.com/office/drawing/2010/main" val="0"/>
              </a:ext>
            </a:extLst>
          </a:blip>
          <a:srcRect t="7761"/>
          <a:stretch/>
        </p:blipFill>
        <p:spPr bwMode="auto">
          <a:xfrm>
            <a:off x="1403648" y="1340768"/>
            <a:ext cx="6840760" cy="4392488"/>
          </a:xfrm>
          <a:prstGeom prst="rect">
            <a:avLst/>
          </a:prstGeom>
          <a:noFill/>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4015241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ABB0-61ED-4CC8-9EEE-48FEC44413AD}"/>
              </a:ext>
            </a:extLst>
          </p:cNvPr>
          <p:cNvSpPr>
            <a:spLocks noGrp="1"/>
          </p:cNvSpPr>
          <p:nvPr>
            <p:ph type="title"/>
          </p:nvPr>
        </p:nvSpPr>
        <p:spPr/>
        <p:txBody>
          <a:bodyPr/>
          <a:lstStyle/>
          <a:p>
            <a:r>
              <a:rPr lang="en-GB" dirty="0"/>
              <a:t>Name that Food - Durian</a:t>
            </a:r>
          </a:p>
        </p:txBody>
      </p:sp>
      <p:sp>
        <p:nvSpPr>
          <p:cNvPr id="3" name="Content Placeholder 2">
            <a:extLst>
              <a:ext uri="{FF2B5EF4-FFF2-40B4-BE49-F238E27FC236}">
                <a16:creationId xmlns:a16="http://schemas.microsoft.com/office/drawing/2014/main" id="{C9ADE091-20E7-499A-BE19-CE2B0FC29E1A}"/>
              </a:ext>
            </a:extLst>
          </p:cNvPr>
          <p:cNvSpPr>
            <a:spLocks noGrp="1"/>
          </p:cNvSpPr>
          <p:nvPr>
            <p:ph sz="half" idx="1"/>
          </p:nvPr>
        </p:nvSpPr>
        <p:spPr/>
        <p:txBody>
          <a:bodyPr/>
          <a:lstStyle/>
          <a:p>
            <a:r>
              <a:rPr lang="en-GB" sz="2200" dirty="0">
                <a:solidFill>
                  <a:srgbClr val="222222"/>
                </a:solidFill>
                <a:cs typeface="Arial" panose="020B0604020202020204" pitchFamily="34" charset="0"/>
              </a:rPr>
              <a:t>Grows in tropical regions </a:t>
            </a:r>
          </a:p>
          <a:p>
            <a:pPr marL="0" indent="0">
              <a:buNone/>
            </a:pPr>
            <a:endParaRPr lang="en-GB" sz="800" dirty="0">
              <a:solidFill>
                <a:srgbClr val="222222"/>
              </a:solidFill>
              <a:cs typeface="Arial" panose="020B0604020202020204" pitchFamily="34" charset="0"/>
            </a:endParaRPr>
          </a:p>
          <a:p>
            <a:r>
              <a:rPr lang="en-GB" sz="2200" dirty="0">
                <a:solidFill>
                  <a:srgbClr val="231F20"/>
                </a:solidFill>
                <a:cs typeface="Arial" panose="020B0604020202020204" pitchFamily="34" charset="0"/>
              </a:rPr>
              <a:t>Popular in Southeast Asia</a:t>
            </a:r>
          </a:p>
          <a:p>
            <a:pPr marL="0" indent="0">
              <a:buNone/>
            </a:pPr>
            <a:endParaRPr lang="en-GB" sz="800" dirty="0">
              <a:solidFill>
                <a:srgbClr val="231F20"/>
              </a:solidFill>
              <a:cs typeface="Arial" panose="020B0604020202020204" pitchFamily="34" charset="0"/>
            </a:endParaRPr>
          </a:p>
          <a:p>
            <a:r>
              <a:rPr lang="en-GB" sz="2200" dirty="0">
                <a:solidFill>
                  <a:srgbClr val="231F20"/>
                </a:solidFill>
                <a:cs typeface="Arial" panose="020B0604020202020204" pitchFamily="34" charset="0"/>
              </a:rPr>
              <a:t>It is high in nutrients but has a bad reputation because of it’s disgusting smell</a:t>
            </a:r>
          </a:p>
          <a:p>
            <a:pPr marL="0" indent="0">
              <a:buNone/>
            </a:pPr>
            <a:endParaRPr lang="en-GB" sz="800" dirty="0">
              <a:solidFill>
                <a:srgbClr val="231F20"/>
              </a:solidFill>
              <a:cs typeface="Arial" panose="020B0604020202020204" pitchFamily="34" charset="0"/>
            </a:endParaRPr>
          </a:p>
          <a:p>
            <a:r>
              <a:rPr lang="en-GB" sz="2200" dirty="0">
                <a:solidFill>
                  <a:srgbClr val="231F20"/>
                </a:solidFill>
                <a:cs typeface="Arial" panose="020B0604020202020204" pitchFamily="34" charset="0"/>
              </a:rPr>
              <a:t>Used in sweet and savoury dishes</a:t>
            </a:r>
          </a:p>
          <a:p>
            <a:pPr marL="0" indent="0">
              <a:buNone/>
            </a:pPr>
            <a:endParaRPr lang="en-GB" sz="800" dirty="0">
              <a:solidFill>
                <a:srgbClr val="231F20"/>
              </a:solidFill>
              <a:cs typeface="Arial" panose="020B0604020202020204" pitchFamily="34" charset="0"/>
            </a:endParaRPr>
          </a:p>
          <a:p>
            <a:r>
              <a:rPr lang="en-GB" sz="2200" dirty="0">
                <a:solidFill>
                  <a:srgbClr val="231F20"/>
                </a:solidFill>
                <a:cs typeface="Arial" panose="020B0604020202020204" pitchFamily="34" charset="0"/>
              </a:rPr>
              <a:t>Described as tasting like cheese, almonds and caramel all at once.</a:t>
            </a:r>
          </a:p>
        </p:txBody>
      </p:sp>
      <p:pic>
        <p:nvPicPr>
          <p:cNvPr id="5" name="Content Placeholder 4" descr="durian 10 of the Most Exotic Tropical Fruits on Earth">
            <a:hlinkClick r:id="rId2"/>
            <a:extLst>
              <a:ext uri="{FF2B5EF4-FFF2-40B4-BE49-F238E27FC236}">
                <a16:creationId xmlns:a16="http://schemas.microsoft.com/office/drawing/2014/main" id="{072B0295-4971-40DE-B444-174E062E95DD}"/>
              </a:ext>
            </a:extLst>
          </p:cNvPr>
          <p:cNvPicPr>
            <a:picLocks noGrp="1"/>
          </p:cNvPicPr>
          <p:nvPr>
            <p:ph sz="half" idx="2"/>
          </p:nvPr>
        </p:nvPicPr>
        <p:blipFill rotWithShape="1">
          <a:blip r:embed="rId3">
            <a:extLst>
              <a:ext uri="{28A0092B-C50C-407E-A947-70E740481C1C}">
                <a14:useLocalDpi xmlns:a14="http://schemas.microsoft.com/office/drawing/2010/main" val="0"/>
              </a:ext>
            </a:extLst>
          </a:blip>
          <a:srcRect t="7761"/>
          <a:stretch/>
        </p:blipFill>
        <p:spPr bwMode="auto">
          <a:xfrm>
            <a:off x="4427984" y="1988840"/>
            <a:ext cx="4258818" cy="280831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60252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E9833-7552-4110-B274-C39C1FACE725}"/>
              </a:ext>
            </a:extLst>
          </p:cNvPr>
          <p:cNvSpPr>
            <a:spLocks noGrp="1"/>
          </p:cNvSpPr>
          <p:nvPr>
            <p:ph type="title"/>
          </p:nvPr>
        </p:nvSpPr>
        <p:spPr/>
        <p:txBody>
          <a:bodyPr/>
          <a:lstStyle/>
          <a:p>
            <a:r>
              <a:rPr lang="en-GB" dirty="0"/>
              <a:t>Name that Food</a:t>
            </a:r>
          </a:p>
        </p:txBody>
      </p:sp>
      <p:pic>
        <p:nvPicPr>
          <p:cNvPr id="4" name="Picture 3" descr="Image result for physalis fruit">
            <a:extLst>
              <a:ext uri="{FF2B5EF4-FFF2-40B4-BE49-F238E27FC236}">
                <a16:creationId xmlns:a16="http://schemas.microsoft.com/office/drawing/2014/main" id="{45F630F2-6B16-4FC7-AEC1-D2264690432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484784"/>
            <a:ext cx="5688632" cy="4320480"/>
          </a:xfrm>
          <a:prstGeom prst="rect">
            <a:avLst/>
          </a:prstGeom>
          <a:noFill/>
          <a:ln>
            <a:noFill/>
          </a:ln>
        </p:spPr>
      </p:pic>
    </p:spTree>
    <p:custDataLst>
      <p:tags r:id="rId1"/>
    </p:custDataLst>
    <p:extLst>
      <p:ext uri="{BB962C8B-B14F-4D97-AF65-F5344CB8AC3E}">
        <p14:creationId xmlns:p14="http://schemas.microsoft.com/office/powerpoint/2010/main" val="8726921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E9833-7552-4110-B274-C39C1FACE725}"/>
              </a:ext>
            </a:extLst>
          </p:cNvPr>
          <p:cNvSpPr>
            <a:spLocks noGrp="1"/>
          </p:cNvSpPr>
          <p:nvPr>
            <p:ph type="title"/>
          </p:nvPr>
        </p:nvSpPr>
        <p:spPr/>
        <p:txBody>
          <a:bodyPr/>
          <a:lstStyle/>
          <a:p>
            <a:r>
              <a:rPr lang="en-GB" dirty="0"/>
              <a:t>Name that Food – Physalis </a:t>
            </a:r>
          </a:p>
        </p:txBody>
      </p:sp>
      <p:pic>
        <p:nvPicPr>
          <p:cNvPr id="4" name="Picture 3" descr="Image result for physalis fruit">
            <a:extLst>
              <a:ext uri="{FF2B5EF4-FFF2-40B4-BE49-F238E27FC236}">
                <a16:creationId xmlns:a16="http://schemas.microsoft.com/office/drawing/2014/main" id="{45F630F2-6B16-4FC7-AEC1-D2264690432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427984" y="1700808"/>
            <a:ext cx="4032448" cy="3024336"/>
          </a:xfrm>
          <a:prstGeom prst="rect">
            <a:avLst/>
          </a:prstGeom>
          <a:noFill/>
          <a:ln>
            <a:noFill/>
          </a:ln>
        </p:spPr>
      </p:pic>
      <p:sp>
        <p:nvSpPr>
          <p:cNvPr id="5" name="TextBox 4">
            <a:extLst>
              <a:ext uri="{FF2B5EF4-FFF2-40B4-BE49-F238E27FC236}">
                <a16:creationId xmlns:a16="http://schemas.microsoft.com/office/drawing/2014/main" id="{F88AB367-A963-41C8-B7D1-845121221525}"/>
              </a:ext>
            </a:extLst>
          </p:cNvPr>
          <p:cNvSpPr txBox="1"/>
          <p:nvPr/>
        </p:nvSpPr>
        <p:spPr>
          <a:xfrm>
            <a:off x="683568" y="1143000"/>
            <a:ext cx="3528392" cy="5201424"/>
          </a:xfrm>
          <a:prstGeom prst="rect">
            <a:avLst/>
          </a:prstGeom>
          <a:noFill/>
        </p:spPr>
        <p:txBody>
          <a:bodyPr wrap="square" rtlCol="0">
            <a:spAutoFit/>
          </a:bodyPr>
          <a:lstStyle/>
          <a:p>
            <a:pPr marL="342900" indent="-342900">
              <a:buClr>
                <a:srgbClr val="FF3399"/>
              </a:buClr>
              <a:buFont typeface="Symbol" panose="05050102010706020507" pitchFamily="18" charset="2"/>
              <a:buChar char="·"/>
            </a:pPr>
            <a:r>
              <a:rPr lang="en-GB" sz="2200" dirty="0">
                <a:solidFill>
                  <a:srgbClr val="222222"/>
                </a:solidFill>
                <a:latin typeface="Century Gothic" panose="020B0502020202020204" pitchFamily="34" charset="0"/>
              </a:rPr>
              <a:t>Grown in warm temperate and subtropical areas  </a:t>
            </a:r>
          </a:p>
          <a:p>
            <a:pPr marL="171450" indent="-171450">
              <a:buClr>
                <a:srgbClr val="FF3399"/>
              </a:buClr>
              <a:buFont typeface="Symbol" panose="05050102010706020507" pitchFamily="18" charset="2"/>
              <a:buChar char="·"/>
            </a:pPr>
            <a:endParaRPr lang="en-GB" sz="1100" dirty="0">
              <a:solidFill>
                <a:srgbClr val="222222"/>
              </a:solidFill>
              <a:latin typeface="Century Gothic" panose="020B0502020202020204" pitchFamily="34" charset="0"/>
            </a:endParaRPr>
          </a:p>
          <a:p>
            <a:pPr marL="342900" indent="-342900">
              <a:buClr>
                <a:srgbClr val="FF3399"/>
              </a:buClr>
              <a:buFont typeface="Symbol" panose="05050102010706020507" pitchFamily="18" charset="2"/>
              <a:buChar char="·"/>
            </a:pPr>
            <a:r>
              <a:rPr lang="en-GB" sz="2200" dirty="0">
                <a:solidFill>
                  <a:srgbClr val="222222"/>
                </a:solidFill>
                <a:latin typeface="Century Gothic" panose="020B0502020202020204" pitchFamily="34" charset="0"/>
              </a:rPr>
              <a:t>Has a small shiny yellow fruit with a strong citrus flavour</a:t>
            </a:r>
          </a:p>
          <a:p>
            <a:pPr marL="171450" indent="-171450">
              <a:buClr>
                <a:srgbClr val="FF3399"/>
              </a:buClr>
              <a:buFont typeface="Symbol" panose="05050102010706020507" pitchFamily="18" charset="2"/>
              <a:buChar char="·"/>
            </a:pPr>
            <a:endParaRPr lang="en-GB" sz="1100" dirty="0">
              <a:latin typeface="Century Gothic" panose="020B0502020202020204" pitchFamily="34" charset="0"/>
            </a:endParaRPr>
          </a:p>
          <a:p>
            <a:pPr marL="342900" indent="-342900">
              <a:buClr>
                <a:srgbClr val="FF3399"/>
              </a:buClr>
              <a:buFont typeface="Symbol" panose="05050102010706020507" pitchFamily="18" charset="2"/>
              <a:buChar char="·"/>
            </a:pPr>
            <a:r>
              <a:rPr lang="en-GB" sz="2200" dirty="0">
                <a:solidFill>
                  <a:srgbClr val="222222"/>
                </a:solidFill>
                <a:latin typeface="Century Gothic" panose="020B0502020202020204" pitchFamily="34" charset="0"/>
              </a:rPr>
              <a:t>Can be eaten raw or poached </a:t>
            </a:r>
          </a:p>
          <a:p>
            <a:pPr marL="171450" indent="-171450">
              <a:buClr>
                <a:srgbClr val="FF3399"/>
              </a:buClr>
              <a:buFont typeface="Symbol" panose="05050102010706020507" pitchFamily="18" charset="2"/>
              <a:buChar char="·"/>
            </a:pPr>
            <a:endParaRPr lang="en-GB" sz="1100" b="1" dirty="0">
              <a:solidFill>
                <a:srgbClr val="222222"/>
              </a:solidFill>
              <a:latin typeface="Century Gothic" panose="020B0502020202020204" pitchFamily="34" charset="0"/>
            </a:endParaRPr>
          </a:p>
          <a:p>
            <a:pPr marL="342900" indent="-342900">
              <a:buClr>
                <a:srgbClr val="FF3399"/>
              </a:buClr>
              <a:buFont typeface="Symbol" panose="05050102010706020507" pitchFamily="18" charset="2"/>
              <a:buChar char="·"/>
            </a:pPr>
            <a:r>
              <a:rPr lang="en-GB" sz="2200" dirty="0">
                <a:solidFill>
                  <a:srgbClr val="222222"/>
                </a:solidFill>
                <a:latin typeface="Century Gothic" panose="020B0502020202020204" pitchFamily="34" charset="0"/>
              </a:rPr>
              <a:t>Can be used decoratively in cooking </a:t>
            </a:r>
          </a:p>
          <a:p>
            <a:pPr marL="171450" indent="-171450">
              <a:buClr>
                <a:srgbClr val="FF3399"/>
              </a:buClr>
              <a:buFont typeface="Symbol" panose="05050102010706020507" pitchFamily="18" charset="2"/>
              <a:buChar char="·"/>
            </a:pPr>
            <a:endParaRPr lang="en-GB" sz="1100" dirty="0">
              <a:solidFill>
                <a:srgbClr val="222222"/>
              </a:solidFill>
              <a:latin typeface="Century Gothic" panose="020B0502020202020204" pitchFamily="34" charset="0"/>
            </a:endParaRPr>
          </a:p>
          <a:p>
            <a:pPr marL="342900" indent="-342900">
              <a:buClr>
                <a:srgbClr val="FF3399"/>
              </a:buClr>
              <a:buFont typeface="Symbol" panose="05050102010706020507" pitchFamily="18" charset="2"/>
              <a:buChar char="·"/>
            </a:pPr>
            <a:r>
              <a:rPr lang="en-GB" sz="2200" dirty="0">
                <a:latin typeface="Century Gothic" panose="020B0502020202020204" pitchFamily="34" charset="0"/>
              </a:rPr>
              <a:t>Also known as the </a:t>
            </a:r>
            <a:r>
              <a:rPr lang="en-GB" sz="2200" b="1" dirty="0">
                <a:latin typeface="Century Gothic" panose="020B0502020202020204" pitchFamily="34" charset="0"/>
              </a:rPr>
              <a:t>Cape Gooseberry</a:t>
            </a:r>
            <a:r>
              <a:rPr lang="en-GB" sz="2200" dirty="0">
                <a:latin typeface="Century Gothic" panose="020B0502020202020204" pitchFamily="34" charset="0"/>
              </a:rPr>
              <a:t> </a:t>
            </a:r>
            <a:r>
              <a:rPr lang="en-GB" sz="2400" dirty="0">
                <a:solidFill>
                  <a:srgbClr val="222222"/>
                </a:solidFill>
                <a:latin typeface="Century Gothic" panose="020B0502020202020204" pitchFamily="34" charset="0"/>
              </a:rPr>
              <a:t> </a:t>
            </a:r>
            <a:endParaRPr lang="en-GB" sz="2400"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1267758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E9833-7552-4110-B274-C39C1FACE725}"/>
              </a:ext>
            </a:extLst>
          </p:cNvPr>
          <p:cNvSpPr>
            <a:spLocks noGrp="1"/>
          </p:cNvSpPr>
          <p:nvPr>
            <p:ph type="title"/>
          </p:nvPr>
        </p:nvSpPr>
        <p:spPr/>
        <p:txBody>
          <a:bodyPr/>
          <a:lstStyle/>
          <a:p>
            <a:r>
              <a:rPr lang="en-GB" dirty="0"/>
              <a:t>Name that Food</a:t>
            </a:r>
          </a:p>
        </p:txBody>
      </p:sp>
      <p:pic>
        <p:nvPicPr>
          <p:cNvPr id="4" name="Picture 3" descr="See the source image">
            <a:extLst>
              <a:ext uri="{FF2B5EF4-FFF2-40B4-BE49-F238E27FC236}">
                <a16:creationId xmlns:a16="http://schemas.microsoft.com/office/drawing/2014/main" id="{A431A7CA-9F4D-4900-AE8E-F14D8B06DBD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852" y="1484784"/>
            <a:ext cx="6958556" cy="4320479"/>
          </a:xfrm>
          <a:prstGeom prst="rect">
            <a:avLst/>
          </a:prstGeom>
          <a:noFill/>
          <a:ln>
            <a:noFill/>
          </a:ln>
        </p:spPr>
      </p:pic>
    </p:spTree>
    <p:custDataLst>
      <p:tags r:id="rId1"/>
    </p:custDataLst>
    <p:extLst>
      <p:ext uri="{BB962C8B-B14F-4D97-AF65-F5344CB8AC3E}">
        <p14:creationId xmlns:p14="http://schemas.microsoft.com/office/powerpoint/2010/main" val="595637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E9833-7552-4110-B274-C39C1FACE725}"/>
              </a:ext>
            </a:extLst>
          </p:cNvPr>
          <p:cNvSpPr>
            <a:spLocks noGrp="1"/>
          </p:cNvSpPr>
          <p:nvPr>
            <p:ph type="title"/>
          </p:nvPr>
        </p:nvSpPr>
        <p:spPr/>
        <p:txBody>
          <a:bodyPr/>
          <a:lstStyle/>
          <a:p>
            <a:r>
              <a:rPr lang="en-GB" dirty="0"/>
              <a:t>Name that Food - Samphire</a:t>
            </a:r>
          </a:p>
        </p:txBody>
      </p:sp>
      <p:pic>
        <p:nvPicPr>
          <p:cNvPr id="4" name="Picture 3" descr="See the source image">
            <a:extLst>
              <a:ext uri="{FF2B5EF4-FFF2-40B4-BE49-F238E27FC236}">
                <a16:creationId xmlns:a16="http://schemas.microsoft.com/office/drawing/2014/main" id="{A431A7CA-9F4D-4900-AE8E-F14D8B06DBD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2060848"/>
            <a:ext cx="4464496" cy="3190709"/>
          </a:xfrm>
          <a:prstGeom prst="rect">
            <a:avLst/>
          </a:prstGeom>
          <a:noFill/>
          <a:ln>
            <a:noFill/>
          </a:ln>
        </p:spPr>
      </p:pic>
      <p:sp>
        <p:nvSpPr>
          <p:cNvPr id="5" name="TextBox 4">
            <a:extLst>
              <a:ext uri="{FF2B5EF4-FFF2-40B4-BE49-F238E27FC236}">
                <a16:creationId xmlns:a16="http://schemas.microsoft.com/office/drawing/2014/main" id="{B0045DB5-FE3E-4037-A540-B0B77BB4AE02}"/>
              </a:ext>
            </a:extLst>
          </p:cNvPr>
          <p:cNvSpPr txBox="1"/>
          <p:nvPr/>
        </p:nvSpPr>
        <p:spPr>
          <a:xfrm>
            <a:off x="611560" y="1412776"/>
            <a:ext cx="4176463" cy="4324261"/>
          </a:xfrm>
          <a:prstGeom prst="rect">
            <a:avLst/>
          </a:prstGeom>
          <a:noFill/>
        </p:spPr>
        <p:txBody>
          <a:bodyPr wrap="square" rtlCol="0">
            <a:spAutoFit/>
          </a:bodyPr>
          <a:lstStyle/>
          <a:p>
            <a:pPr marL="342900" indent="-342900">
              <a:buClr>
                <a:srgbClr val="FF3399"/>
              </a:buClr>
              <a:buFont typeface="Symbol" panose="05050102010706020507" pitchFamily="18" charset="2"/>
              <a:buChar char="·"/>
            </a:pPr>
            <a:r>
              <a:rPr lang="en-GB" sz="2200" dirty="0">
                <a:solidFill>
                  <a:srgbClr val="000000"/>
                </a:solidFill>
                <a:latin typeface="Century Gothic" panose="020B0502020202020204" pitchFamily="34" charset="0"/>
              </a:rPr>
              <a:t>A succulent that grows in rocky and marshy areas near to saltwater </a:t>
            </a:r>
          </a:p>
          <a:p>
            <a:pPr marL="342900" indent="-342900">
              <a:buClr>
                <a:srgbClr val="FF3399"/>
              </a:buClr>
              <a:buFont typeface="Symbol" panose="05050102010706020507" pitchFamily="18" charset="2"/>
              <a:buChar char="·"/>
            </a:pPr>
            <a:endParaRPr lang="en-GB" sz="1100" dirty="0">
              <a:solidFill>
                <a:srgbClr val="000000"/>
              </a:solidFill>
              <a:latin typeface="Century Gothic" panose="020B0502020202020204" pitchFamily="34" charset="0"/>
            </a:endParaRPr>
          </a:p>
          <a:p>
            <a:pPr marL="342900" indent="-342900">
              <a:buClr>
                <a:srgbClr val="FF3399"/>
              </a:buClr>
              <a:buFont typeface="Symbol" panose="05050102010706020507" pitchFamily="18" charset="2"/>
              <a:buChar char="·"/>
            </a:pPr>
            <a:r>
              <a:rPr lang="en-GB" sz="2200" dirty="0">
                <a:solidFill>
                  <a:srgbClr val="000000"/>
                </a:solidFill>
                <a:latin typeface="Century Gothic" panose="020B0502020202020204" pitchFamily="34" charset="0"/>
              </a:rPr>
              <a:t>Often an accompaniment to fish </a:t>
            </a:r>
          </a:p>
          <a:p>
            <a:pPr marL="171450" indent="-171450">
              <a:buClr>
                <a:srgbClr val="FF3399"/>
              </a:buClr>
              <a:buFont typeface="Symbol" panose="05050102010706020507" pitchFamily="18" charset="2"/>
              <a:buChar char="·"/>
            </a:pPr>
            <a:endParaRPr lang="en-GB" sz="1100" dirty="0">
              <a:latin typeface="Century Gothic" panose="020B0502020202020204" pitchFamily="34" charset="0"/>
            </a:endParaRPr>
          </a:p>
          <a:p>
            <a:pPr marL="342900" indent="-342900">
              <a:buClr>
                <a:srgbClr val="FF3399"/>
              </a:buClr>
              <a:buFont typeface="Symbol" panose="05050102010706020507" pitchFamily="18" charset="2"/>
              <a:buChar char="·"/>
            </a:pPr>
            <a:r>
              <a:rPr lang="en-GB" sz="2200" dirty="0">
                <a:solidFill>
                  <a:srgbClr val="000000"/>
                </a:solidFill>
                <a:latin typeface="Century Gothic" panose="020B0502020202020204" pitchFamily="34" charset="0"/>
              </a:rPr>
              <a:t>Traditional Turkish cooks </a:t>
            </a:r>
            <a:r>
              <a:rPr lang="en-GB" sz="2200" dirty="0">
                <a:latin typeface="Century Gothic" panose="020B0502020202020204" pitchFamily="34" charset="0"/>
              </a:rPr>
              <a:t>steam it with olive oil and garlic </a:t>
            </a:r>
          </a:p>
          <a:p>
            <a:pPr marL="342900" indent="-342900">
              <a:buClr>
                <a:srgbClr val="FF3399"/>
              </a:buClr>
              <a:buFont typeface="Symbol" panose="05050102010706020507" pitchFamily="18" charset="2"/>
              <a:buChar char="·"/>
            </a:pPr>
            <a:endParaRPr lang="en-GB" sz="1100" dirty="0">
              <a:solidFill>
                <a:srgbClr val="000000"/>
              </a:solidFill>
              <a:latin typeface="Century Gothic" panose="020B0502020202020204" pitchFamily="34" charset="0"/>
            </a:endParaRPr>
          </a:p>
          <a:p>
            <a:pPr marL="342900" indent="-342900">
              <a:buClr>
                <a:srgbClr val="FF3399"/>
              </a:buClr>
              <a:buFont typeface="Symbol" panose="05050102010706020507" pitchFamily="18" charset="2"/>
              <a:buChar char="·"/>
            </a:pPr>
            <a:r>
              <a:rPr lang="en-GB" sz="2200" dirty="0">
                <a:solidFill>
                  <a:srgbClr val="000000"/>
                </a:solidFill>
                <a:latin typeface="Century Gothic" panose="020B0502020202020204" pitchFamily="34" charset="0"/>
              </a:rPr>
              <a:t>In Norfolk, it’s traditionally served with vinegar and black pepper </a:t>
            </a:r>
            <a:endParaRPr lang="en-GB" sz="2400"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789045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E9833-7552-4110-B274-C39C1FACE725}"/>
              </a:ext>
            </a:extLst>
          </p:cNvPr>
          <p:cNvSpPr>
            <a:spLocks noGrp="1"/>
          </p:cNvSpPr>
          <p:nvPr>
            <p:ph type="title"/>
          </p:nvPr>
        </p:nvSpPr>
        <p:spPr/>
        <p:txBody>
          <a:bodyPr/>
          <a:lstStyle/>
          <a:p>
            <a:r>
              <a:rPr lang="en-GB" dirty="0"/>
              <a:t>Name that Food</a:t>
            </a:r>
          </a:p>
        </p:txBody>
      </p:sp>
      <p:pic>
        <p:nvPicPr>
          <p:cNvPr id="4" name="Picture 3" descr="See the source image">
            <a:extLst>
              <a:ext uri="{FF2B5EF4-FFF2-40B4-BE49-F238E27FC236}">
                <a16:creationId xmlns:a16="http://schemas.microsoft.com/office/drawing/2014/main" id="{AA214D6F-545B-488D-AED0-1E50FA0BACF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143000"/>
            <a:ext cx="6696744" cy="5166320"/>
          </a:xfrm>
          <a:prstGeom prst="rect">
            <a:avLst/>
          </a:prstGeom>
          <a:noFill/>
          <a:ln>
            <a:noFill/>
          </a:ln>
        </p:spPr>
      </p:pic>
    </p:spTree>
    <p:custDataLst>
      <p:tags r:id="rId1"/>
    </p:custDataLst>
    <p:extLst>
      <p:ext uri="{BB962C8B-B14F-4D97-AF65-F5344CB8AC3E}">
        <p14:creationId xmlns:p14="http://schemas.microsoft.com/office/powerpoint/2010/main" val="3374103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8308B-F47B-4905-ACB6-D0898C962004}"/>
              </a:ext>
            </a:extLst>
          </p:cNvPr>
          <p:cNvSpPr>
            <a:spLocks noGrp="1"/>
          </p:cNvSpPr>
          <p:nvPr>
            <p:ph type="title"/>
          </p:nvPr>
        </p:nvSpPr>
        <p:spPr/>
        <p:txBody>
          <a:bodyPr/>
          <a:lstStyle/>
          <a:p>
            <a:r>
              <a:rPr lang="en-GB" dirty="0"/>
              <a:t>Name that Food - Turmeric</a:t>
            </a:r>
          </a:p>
        </p:txBody>
      </p:sp>
      <p:sp>
        <p:nvSpPr>
          <p:cNvPr id="3" name="Content Placeholder 2">
            <a:extLst>
              <a:ext uri="{FF2B5EF4-FFF2-40B4-BE49-F238E27FC236}">
                <a16:creationId xmlns:a16="http://schemas.microsoft.com/office/drawing/2014/main" id="{BE6F66DD-59FF-44A0-B40C-5D1973952F6C}"/>
              </a:ext>
            </a:extLst>
          </p:cNvPr>
          <p:cNvSpPr>
            <a:spLocks noGrp="1"/>
          </p:cNvSpPr>
          <p:nvPr>
            <p:ph sz="half" idx="1"/>
          </p:nvPr>
        </p:nvSpPr>
        <p:spPr>
          <a:xfrm>
            <a:off x="533400" y="1166018"/>
            <a:ext cx="4038600" cy="5431334"/>
          </a:xfrm>
        </p:spPr>
        <p:txBody>
          <a:bodyPr/>
          <a:lstStyle/>
          <a:p>
            <a:r>
              <a:rPr lang="en-GB" sz="2200" dirty="0"/>
              <a:t>This year’s superfood!</a:t>
            </a:r>
          </a:p>
          <a:p>
            <a:pPr marL="0" indent="0">
              <a:buNone/>
            </a:pPr>
            <a:endParaRPr lang="en-GB" sz="800" dirty="0"/>
          </a:p>
          <a:p>
            <a:r>
              <a:rPr lang="en-GB" sz="2200" dirty="0"/>
              <a:t>From India and SE Asia </a:t>
            </a:r>
          </a:p>
          <a:p>
            <a:pPr marL="0" indent="0">
              <a:buNone/>
            </a:pPr>
            <a:endParaRPr lang="en-GB" sz="800" dirty="0"/>
          </a:p>
          <a:p>
            <a:r>
              <a:rPr lang="en-GB" sz="2200" dirty="0"/>
              <a:t>An ingredient in many savoury Asian dishes but:</a:t>
            </a:r>
          </a:p>
          <a:p>
            <a:pPr lvl="1"/>
            <a:r>
              <a:rPr lang="en-GB" sz="1800" dirty="0"/>
              <a:t>Used in some desserts, and</a:t>
            </a:r>
          </a:p>
          <a:p>
            <a:pPr lvl="1"/>
            <a:r>
              <a:rPr lang="en-GB" sz="1800" dirty="0"/>
              <a:t>To flavour warm, sweet milk</a:t>
            </a:r>
          </a:p>
          <a:p>
            <a:pPr marL="457200" lvl="1" indent="0">
              <a:buNone/>
            </a:pPr>
            <a:endParaRPr lang="en-GB" sz="800" dirty="0"/>
          </a:p>
          <a:p>
            <a:r>
              <a:rPr lang="en-GB" sz="2200" dirty="0"/>
              <a:t>It gives off a mustard-like, earthy aroma </a:t>
            </a:r>
          </a:p>
          <a:p>
            <a:pPr marL="0" indent="0">
              <a:buNone/>
            </a:pPr>
            <a:endParaRPr lang="en-GB" sz="800" dirty="0"/>
          </a:p>
          <a:p>
            <a:r>
              <a:rPr lang="en-GB" sz="2200" dirty="0"/>
              <a:t>Used to treat arthritis in Chinese and Indian traditional systems of medicine</a:t>
            </a:r>
          </a:p>
          <a:p>
            <a:pPr marL="0" indent="0">
              <a:buNone/>
            </a:pPr>
            <a:endParaRPr lang="en-GB" sz="2200" dirty="0"/>
          </a:p>
        </p:txBody>
      </p:sp>
      <p:pic>
        <p:nvPicPr>
          <p:cNvPr id="5" name="Content Placeholder 4" descr="See the source image">
            <a:extLst>
              <a:ext uri="{FF2B5EF4-FFF2-40B4-BE49-F238E27FC236}">
                <a16:creationId xmlns:a16="http://schemas.microsoft.com/office/drawing/2014/main" id="{89FB99CA-176E-4B72-A2B5-5A4C553A4C8D}"/>
              </a:ext>
            </a:extLst>
          </p:cNvPr>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2132856"/>
            <a:ext cx="4392488" cy="3312368"/>
          </a:xfrm>
          <a:prstGeom prst="rect">
            <a:avLst/>
          </a:prstGeom>
          <a:noFill/>
          <a:ln>
            <a:noFill/>
          </a:ln>
        </p:spPr>
      </p:pic>
    </p:spTree>
    <p:extLst>
      <p:ext uri="{BB962C8B-B14F-4D97-AF65-F5344CB8AC3E}">
        <p14:creationId xmlns:p14="http://schemas.microsoft.com/office/powerpoint/2010/main" val="2552978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F5AAEF9-D6B7-4288-B099-85085AE01055}"/>
              </a:ext>
            </a:extLst>
          </p:cNvPr>
          <p:cNvSpPr txBox="1">
            <a:spLocks noGrp="1"/>
          </p:cNvSpPr>
          <p:nvPr>
            <p:ph type="title"/>
          </p:nvPr>
        </p:nvSpPr>
        <p:spPr/>
        <p:txBody>
          <a:bodyPr/>
          <a:lstStyle/>
          <a:p>
            <a:pPr lvl="0"/>
            <a:r>
              <a:rPr lang="en-GB" dirty="0"/>
              <a:t>INTRODUCTIONS</a:t>
            </a:r>
          </a:p>
        </p:txBody>
      </p:sp>
      <p:sp>
        <p:nvSpPr>
          <p:cNvPr id="3" name="Rectangle 3">
            <a:extLst>
              <a:ext uri="{FF2B5EF4-FFF2-40B4-BE49-F238E27FC236}">
                <a16:creationId xmlns:a16="http://schemas.microsoft.com/office/drawing/2014/main" id="{AFFE1877-7E53-4BF0-A508-A863CA997295}"/>
              </a:ext>
            </a:extLst>
          </p:cNvPr>
          <p:cNvSpPr txBox="1">
            <a:spLocks noGrp="1"/>
          </p:cNvSpPr>
          <p:nvPr>
            <p:ph idx="1"/>
          </p:nvPr>
        </p:nvSpPr>
        <p:spPr/>
        <p:txBody>
          <a:bodyPr/>
          <a:lstStyle/>
          <a:p>
            <a:pPr marL="60720" indent="0">
              <a:spcBef>
                <a:spcPts val="300"/>
              </a:spcBef>
              <a:buNone/>
            </a:pPr>
            <a:endParaRPr lang="en-GB" sz="1200" dirty="0"/>
          </a:p>
          <a:p>
            <a:pPr marL="517920" indent="-457200">
              <a:buClr>
                <a:srgbClr val="FF3399"/>
              </a:buClr>
              <a:buSzPct val="50000"/>
              <a:buBlip>
                <a:blip r:embed="rId4"/>
              </a:buBlip>
            </a:pPr>
            <a:r>
              <a:rPr lang="en-GB" sz="2800" dirty="0"/>
              <a:t>Your name and what you do</a:t>
            </a:r>
          </a:p>
          <a:p>
            <a:pPr marL="517920" indent="-457200">
              <a:buClr>
                <a:srgbClr val="FF3399"/>
              </a:buClr>
              <a:buSzPct val="50000"/>
              <a:buBlip>
                <a:blip r:embed="rId4"/>
              </a:buBlip>
            </a:pPr>
            <a:endParaRPr lang="en-GB" sz="2800" dirty="0"/>
          </a:p>
          <a:p>
            <a:pPr marL="517920" indent="-457200">
              <a:buClr>
                <a:srgbClr val="FF3399"/>
              </a:buClr>
              <a:buSzPct val="50000"/>
              <a:buBlip>
                <a:blip r:embed="rId4"/>
              </a:buBlip>
            </a:pPr>
            <a:r>
              <a:rPr lang="en-GB" sz="2800" dirty="0"/>
              <a:t>How long you have done it?</a:t>
            </a:r>
          </a:p>
          <a:p>
            <a:pPr marL="517920" indent="-457200">
              <a:buClr>
                <a:srgbClr val="FF3399"/>
              </a:buClr>
              <a:buSzPct val="50000"/>
              <a:buBlip>
                <a:blip r:embed="rId4"/>
              </a:buBlip>
            </a:pPr>
            <a:endParaRPr lang="en-GB" sz="2800" dirty="0"/>
          </a:p>
          <a:p>
            <a:pPr marL="517920" indent="-457200">
              <a:buClr>
                <a:srgbClr val="FF3399"/>
              </a:buClr>
              <a:buSzPct val="50000"/>
              <a:buBlip>
                <a:blip r:embed="rId4"/>
              </a:buBlip>
            </a:pPr>
            <a:r>
              <a:rPr lang="en-GB" sz="2800" dirty="0"/>
              <a:t>Why are you here?</a:t>
            </a:r>
          </a:p>
          <a:p>
            <a:pPr marL="517920" indent="-457200">
              <a:buClr>
                <a:srgbClr val="FF3399"/>
              </a:buClr>
              <a:buSzPct val="50000"/>
              <a:buBlip>
                <a:blip r:embed="rId4"/>
              </a:buBlip>
            </a:pPr>
            <a:endParaRPr lang="en-GB" sz="2800" dirty="0"/>
          </a:p>
          <a:p>
            <a:pPr marL="517920" indent="-457200">
              <a:buClr>
                <a:srgbClr val="FF3399"/>
              </a:buClr>
              <a:buSzPct val="50000"/>
              <a:buBlip>
                <a:blip r:embed="rId4"/>
              </a:buBlip>
            </a:pPr>
            <a:r>
              <a:rPr lang="en-GB" sz="2800" dirty="0"/>
              <a:t>Why do you want to be a trainer on this subject?</a:t>
            </a:r>
          </a:p>
        </p:txBody>
      </p:sp>
      <p:pic>
        <p:nvPicPr>
          <p:cNvPr id="4" name="Picture 5" descr="http://www.linkedstrategies.com/wp-content/uploads/2013/02/HANDSHAKE-Two-Gray-Stick-Figures-300x300.png">
            <a:extLst>
              <a:ext uri="{FF2B5EF4-FFF2-40B4-BE49-F238E27FC236}">
                <a16:creationId xmlns:a16="http://schemas.microsoft.com/office/drawing/2014/main" id="{31DEEEC3-1348-475C-9381-E167799BA9F2}"/>
              </a:ext>
            </a:extLst>
          </p:cNvPr>
          <p:cNvPicPr>
            <a:picLocks noChangeAspect="1"/>
          </p:cNvPicPr>
          <p:nvPr/>
        </p:nvPicPr>
        <p:blipFill>
          <a:blip r:embed="rId5"/>
          <a:srcRect/>
          <a:stretch>
            <a:fillRect/>
          </a:stretch>
        </p:blipFill>
        <p:spPr>
          <a:xfrm>
            <a:off x="6094510" y="1117269"/>
            <a:ext cx="2592290" cy="2442730"/>
          </a:xfrm>
          <a:prstGeom prst="rect">
            <a:avLst/>
          </a:prstGeom>
          <a:noFill/>
          <a:ln cap="flat">
            <a:noFill/>
          </a:ln>
        </p:spPr>
      </p:pic>
    </p:spTree>
    <p:custDataLst>
      <p:tags r:id="rId1"/>
    </p:custDataLst>
    <p:extLst>
      <p:ext uri="{BB962C8B-B14F-4D97-AF65-F5344CB8AC3E}">
        <p14:creationId xmlns:p14="http://schemas.microsoft.com/office/powerpoint/2010/main" val="108056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1AD32-8897-4FA0-8B11-D40F2B08FEE2}"/>
              </a:ext>
            </a:extLst>
          </p:cNvPr>
          <p:cNvSpPr>
            <a:spLocks noGrp="1"/>
          </p:cNvSpPr>
          <p:nvPr>
            <p:ph type="title"/>
          </p:nvPr>
        </p:nvSpPr>
        <p:spPr/>
        <p:txBody>
          <a:bodyPr/>
          <a:lstStyle/>
          <a:p>
            <a:r>
              <a:rPr lang="en-GB" dirty="0"/>
              <a:t>Name that Food</a:t>
            </a:r>
          </a:p>
        </p:txBody>
      </p:sp>
      <p:pic>
        <p:nvPicPr>
          <p:cNvPr id="3" name="Picture 2">
            <a:extLst>
              <a:ext uri="{FF2B5EF4-FFF2-40B4-BE49-F238E27FC236}">
                <a16:creationId xmlns:a16="http://schemas.microsoft.com/office/drawing/2014/main" id="{76E0CF24-1FA1-4861-9185-42C7FCF8211A}"/>
              </a:ext>
            </a:extLst>
          </p:cNvPr>
          <p:cNvPicPr>
            <a:picLocks noChangeAspect="1"/>
          </p:cNvPicPr>
          <p:nvPr/>
        </p:nvPicPr>
        <p:blipFill>
          <a:blip r:embed="rId3"/>
          <a:stretch>
            <a:fillRect/>
          </a:stretch>
        </p:blipFill>
        <p:spPr>
          <a:xfrm>
            <a:off x="1931876" y="1556792"/>
            <a:ext cx="5280248" cy="4405707"/>
          </a:xfrm>
          <a:prstGeom prst="rect">
            <a:avLst/>
          </a:prstGeom>
        </p:spPr>
      </p:pic>
    </p:spTree>
    <p:custDataLst>
      <p:tags r:id="rId1"/>
    </p:custDataLst>
    <p:extLst>
      <p:ext uri="{BB962C8B-B14F-4D97-AF65-F5344CB8AC3E}">
        <p14:creationId xmlns:p14="http://schemas.microsoft.com/office/powerpoint/2010/main" val="1934234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B0B0E-17C8-48AD-B454-DF8B2C7E2230}"/>
              </a:ext>
            </a:extLst>
          </p:cNvPr>
          <p:cNvSpPr>
            <a:spLocks noGrp="1"/>
          </p:cNvSpPr>
          <p:nvPr>
            <p:ph type="title"/>
          </p:nvPr>
        </p:nvSpPr>
        <p:spPr/>
        <p:txBody>
          <a:bodyPr/>
          <a:lstStyle/>
          <a:p>
            <a:r>
              <a:rPr lang="en-GB" dirty="0"/>
              <a:t>Name that Food – Palm oil </a:t>
            </a:r>
          </a:p>
        </p:txBody>
      </p:sp>
      <p:sp>
        <p:nvSpPr>
          <p:cNvPr id="3" name="Content Placeholder 2">
            <a:extLst>
              <a:ext uri="{FF2B5EF4-FFF2-40B4-BE49-F238E27FC236}">
                <a16:creationId xmlns:a16="http://schemas.microsoft.com/office/drawing/2014/main" id="{7094331A-3823-4695-90D5-32523AE909C4}"/>
              </a:ext>
            </a:extLst>
          </p:cNvPr>
          <p:cNvSpPr>
            <a:spLocks noGrp="1"/>
          </p:cNvSpPr>
          <p:nvPr>
            <p:ph sz="half" idx="1"/>
          </p:nvPr>
        </p:nvSpPr>
        <p:spPr>
          <a:xfrm>
            <a:off x="457201" y="1166018"/>
            <a:ext cx="4038600" cy="5503342"/>
          </a:xfrm>
        </p:spPr>
        <p:txBody>
          <a:bodyPr/>
          <a:lstStyle/>
          <a:p>
            <a:r>
              <a:rPr lang="en-GB" sz="2200" dirty="0">
                <a:solidFill>
                  <a:srgbClr val="222222"/>
                </a:solidFill>
              </a:rPr>
              <a:t>For every Super food there’s a Super villain!</a:t>
            </a:r>
          </a:p>
          <a:p>
            <a:endParaRPr lang="en-GB" sz="200" dirty="0">
              <a:solidFill>
                <a:srgbClr val="222222"/>
              </a:solidFill>
            </a:endParaRPr>
          </a:p>
          <a:p>
            <a:r>
              <a:rPr lang="en-GB" sz="2200" dirty="0">
                <a:solidFill>
                  <a:srgbClr val="222222"/>
                </a:solidFill>
              </a:rPr>
              <a:t>It’s native to Africa.</a:t>
            </a:r>
          </a:p>
          <a:p>
            <a:pPr marL="0" indent="0">
              <a:buNone/>
            </a:pPr>
            <a:endParaRPr lang="en-GB" sz="200" dirty="0">
              <a:solidFill>
                <a:srgbClr val="222222"/>
              </a:solidFill>
            </a:endParaRPr>
          </a:p>
          <a:p>
            <a:r>
              <a:rPr lang="en-GB" sz="2200" dirty="0">
                <a:solidFill>
                  <a:srgbClr val="222222"/>
                </a:solidFill>
              </a:rPr>
              <a:t>Now grown in tropical areas of the world </a:t>
            </a:r>
          </a:p>
          <a:p>
            <a:pPr marL="0" indent="0">
              <a:buNone/>
            </a:pPr>
            <a:endParaRPr lang="en-GB" sz="200" dirty="0">
              <a:solidFill>
                <a:srgbClr val="222222"/>
              </a:solidFill>
            </a:endParaRPr>
          </a:p>
          <a:p>
            <a:r>
              <a:rPr lang="en-GB" sz="2200" dirty="0">
                <a:solidFill>
                  <a:srgbClr val="222222"/>
                </a:solidFill>
              </a:rPr>
              <a:t>Has a very bad environmental reputation</a:t>
            </a:r>
          </a:p>
          <a:p>
            <a:endParaRPr lang="en-GB" sz="200" dirty="0">
              <a:solidFill>
                <a:srgbClr val="222222"/>
              </a:solidFill>
            </a:endParaRPr>
          </a:p>
          <a:p>
            <a:r>
              <a:rPr lang="en-GB" sz="2200" dirty="0">
                <a:solidFill>
                  <a:srgbClr val="222222"/>
                </a:solidFill>
              </a:rPr>
              <a:t>Palm Oil Plantations replacing Rain Forests</a:t>
            </a:r>
          </a:p>
          <a:p>
            <a:endParaRPr lang="en-GB" sz="200" dirty="0">
              <a:solidFill>
                <a:srgbClr val="222222"/>
              </a:solidFill>
            </a:endParaRPr>
          </a:p>
          <a:p>
            <a:r>
              <a:rPr lang="en-GB" sz="2200" dirty="0">
                <a:solidFill>
                  <a:srgbClr val="222222"/>
                </a:solidFill>
              </a:rPr>
              <a:t>It is a naturally occurring saturated fat</a:t>
            </a:r>
          </a:p>
          <a:p>
            <a:pPr marL="0" indent="0">
              <a:buNone/>
            </a:pPr>
            <a:endParaRPr lang="en-GB" sz="200" dirty="0">
              <a:solidFill>
                <a:srgbClr val="222222"/>
              </a:solidFill>
            </a:endParaRPr>
          </a:p>
          <a:p>
            <a:r>
              <a:rPr lang="en-GB" sz="2200" dirty="0">
                <a:solidFill>
                  <a:srgbClr val="222222"/>
                </a:solidFill>
              </a:rPr>
              <a:t>Globally we are each eating about 7.7kg (17lbs) a year</a:t>
            </a:r>
          </a:p>
        </p:txBody>
      </p:sp>
      <p:pic>
        <p:nvPicPr>
          <p:cNvPr id="5" name="Content Placeholder 4">
            <a:extLst>
              <a:ext uri="{FF2B5EF4-FFF2-40B4-BE49-F238E27FC236}">
                <a16:creationId xmlns:a16="http://schemas.microsoft.com/office/drawing/2014/main" id="{5F72FE86-B771-481F-A727-30AB932C1968}"/>
              </a:ext>
            </a:extLst>
          </p:cNvPr>
          <p:cNvPicPr>
            <a:picLocks noGrp="1" noChangeAspect="1"/>
          </p:cNvPicPr>
          <p:nvPr>
            <p:ph sz="half" idx="2"/>
          </p:nvPr>
        </p:nvPicPr>
        <p:blipFill>
          <a:blip r:embed="rId2"/>
          <a:stretch>
            <a:fillRect/>
          </a:stretch>
        </p:blipFill>
        <p:spPr>
          <a:xfrm>
            <a:off x="4648201" y="1556792"/>
            <a:ext cx="4038600" cy="3369706"/>
          </a:xfrm>
          <a:prstGeom prst="rect">
            <a:avLst/>
          </a:prstGeom>
        </p:spPr>
      </p:pic>
    </p:spTree>
    <p:extLst>
      <p:ext uri="{BB962C8B-B14F-4D97-AF65-F5344CB8AC3E}">
        <p14:creationId xmlns:p14="http://schemas.microsoft.com/office/powerpoint/2010/main" val="3397307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92D24-DCFE-4D00-9D9D-A85967A73A9B}"/>
              </a:ext>
            </a:extLst>
          </p:cNvPr>
          <p:cNvSpPr>
            <a:spLocks noGrp="1"/>
          </p:cNvSpPr>
          <p:nvPr>
            <p:ph type="title"/>
          </p:nvPr>
        </p:nvSpPr>
        <p:spPr/>
        <p:txBody>
          <a:bodyPr/>
          <a:lstStyle/>
          <a:p>
            <a:r>
              <a:rPr lang="en-GB" dirty="0"/>
              <a:t>What is it?</a:t>
            </a:r>
          </a:p>
        </p:txBody>
      </p:sp>
      <p:sp>
        <p:nvSpPr>
          <p:cNvPr id="3" name="Text Placeholder 2">
            <a:extLst>
              <a:ext uri="{FF2B5EF4-FFF2-40B4-BE49-F238E27FC236}">
                <a16:creationId xmlns:a16="http://schemas.microsoft.com/office/drawing/2014/main" id="{2BAF24D9-E041-44D2-91CC-197E42496AE6}"/>
              </a:ext>
            </a:extLst>
          </p:cNvPr>
          <p:cNvSpPr>
            <a:spLocks noGrp="1"/>
          </p:cNvSpPr>
          <p:nvPr>
            <p:ph type="body" idx="1"/>
          </p:nvPr>
        </p:nvSpPr>
        <p:spPr/>
        <p:txBody>
          <a:bodyPr/>
          <a:lstStyle/>
          <a:p>
            <a:r>
              <a:rPr lang="en-GB" dirty="0"/>
              <a:t>Call out what you think it is and what it’s used for</a:t>
            </a:r>
          </a:p>
        </p:txBody>
      </p:sp>
    </p:spTree>
    <p:extLst>
      <p:ext uri="{BB962C8B-B14F-4D97-AF65-F5344CB8AC3E}">
        <p14:creationId xmlns:p14="http://schemas.microsoft.com/office/powerpoint/2010/main" val="16448546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868CC-CBC9-4ED6-8227-F28696A3DD74}"/>
              </a:ext>
            </a:extLst>
          </p:cNvPr>
          <p:cNvSpPr>
            <a:spLocks noGrp="1"/>
          </p:cNvSpPr>
          <p:nvPr>
            <p:ph type="title"/>
          </p:nvPr>
        </p:nvSpPr>
        <p:spPr/>
        <p:txBody>
          <a:bodyPr/>
          <a:lstStyle/>
          <a:p>
            <a:r>
              <a:rPr lang="en-US" dirty="0"/>
              <a:t>What is this used for?</a:t>
            </a:r>
            <a:endParaRPr lang="en-GB" dirty="0"/>
          </a:p>
        </p:txBody>
      </p:sp>
      <p:sp>
        <p:nvSpPr>
          <p:cNvPr id="3" name="Content Placeholder 2">
            <a:extLst>
              <a:ext uri="{FF2B5EF4-FFF2-40B4-BE49-F238E27FC236}">
                <a16:creationId xmlns:a16="http://schemas.microsoft.com/office/drawing/2014/main" id="{B50C361E-444F-4A78-B6D7-102769F61586}"/>
              </a:ext>
            </a:extLst>
          </p:cNvPr>
          <p:cNvSpPr>
            <a:spLocks noGrp="1"/>
          </p:cNvSpPr>
          <p:nvPr>
            <p:ph idx="1"/>
          </p:nvPr>
        </p:nvSpPr>
        <p:spPr/>
        <p:txBody>
          <a:bodyPr/>
          <a:lstStyle/>
          <a:p>
            <a:r>
              <a:rPr lang="en-GB" dirty="0"/>
              <a:t>Chasen Whisk</a:t>
            </a:r>
          </a:p>
        </p:txBody>
      </p:sp>
      <p:pic>
        <p:nvPicPr>
          <p:cNvPr id="4" name="Picture 6" descr="Image result for chasen whisk">
            <a:extLst>
              <a:ext uri="{FF2B5EF4-FFF2-40B4-BE49-F238E27FC236}">
                <a16:creationId xmlns:a16="http://schemas.microsoft.com/office/drawing/2014/main" id="{4F152014-CD0C-4885-9EED-AC7DBDA7493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8280" b="5718"/>
          <a:stretch/>
        </p:blipFill>
        <p:spPr bwMode="auto">
          <a:xfrm>
            <a:off x="2627784" y="2636489"/>
            <a:ext cx="4364602" cy="2880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37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2E1CA-A6A6-4A93-9BAC-1898F1274C3D}"/>
              </a:ext>
            </a:extLst>
          </p:cNvPr>
          <p:cNvSpPr>
            <a:spLocks noGrp="1"/>
          </p:cNvSpPr>
          <p:nvPr>
            <p:ph type="title"/>
          </p:nvPr>
        </p:nvSpPr>
        <p:spPr/>
        <p:txBody>
          <a:bodyPr/>
          <a:lstStyle/>
          <a:p>
            <a:r>
              <a:rPr lang="en-US" dirty="0"/>
              <a:t>What is this used for?</a:t>
            </a:r>
            <a:endParaRPr lang="en-GB" dirty="0"/>
          </a:p>
        </p:txBody>
      </p:sp>
      <p:sp>
        <p:nvSpPr>
          <p:cNvPr id="3" name="Content Placeholder 2">
            <a:extLst>
              <a:ext uri="{FF2B5EF4-FFF2-40B4-BE49-F238E27FC236}">
                <a16:creationId xmlns:a16="http://schemas.microsoft.com/office/drawing/2014/main" id="{1DB2093C-F81D-42A9-9421-6005C1446096}"/>
              </a:ext>
            </a:extLst>
          </p:cNvPr>
          <p:cNvSpPr>
            <a:spLocks noGrp="1"/>
          </p:cNvSpPr>
          <p:nvPr>
            <p:ph idx="1"/>
          </p:nvPr>
        </p:nvSpPr>
        <p:spPr/>
        <p:txBody>
          <a:bodyPr/>
          <a:lstStyle/>
          <a:p>
            <a:r>
              <a:rPr lang="en-GB" dirty="0"/>
              <a:t>Tagine</a:t>
            </a:r>
          </a:p>
        </p:txBody>
      </p:sp>
      <p:pic>
        <p:nvPicPr>
          <p:cNvPr id="4" name="Picture 10" descr="Image result for tagine dish">
            <a:extLst>
              <a:ext uri="{FF2B5EF4-FFF2-40B4-BE49-F238E27FC236}">
                <a16:creationId xmlns:a16="http://schemas.microsoft.com/office/drawing/2014/main" id="{F7482C32-A2EA-4A2A-8566-6E0F2FF618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88" r="9979"/>
          <a:stretch/>
        </p:blipFill>
        <p:spPr bwMode="auto">
          <a:xfrm>
            <a:off x="2627784" y="2348880"/>
            <a:ext cx="4364791" cy="3278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63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A6292-E9A8-444E-8F22-2FB69E5B06E0}"/>
              </a:ext>
            </a:extLst>
          </p:cNvPr>
          <p:cNvSpPr>
            <a:spLocks noGrp="1"/>
          </p:cNvSpPr>
          <p:nvPr>
            <p:ph type="title"/>
          </p:nvPr>
        </p:nvSpPr>
        <p:spPr/>
        <p:txBody>
          <a:bodyPr/>
          <a:lstStyle/>
          <a:p>
            <a:r>
              <a:rPr lang="en-US" dirty="0"/>
              <a:t>What is this used for?</a:t>
            </a:r>
            <a:endParaRPr lang="en-GB" dirty="0"/>
          </a:p>
        </p:txBody>
      </p:sp>
      <p:sp>
        <p:nvSpPr>
          <p:cNvPr id="6" name="Content Placeholder 5">
            <a:extLst>
              <a:ext uri="{FF2B5EF4-FFF2-40B4-BE49-F238E27FC236}">
                <a16:creationId xmlns:a16="http://schemas.microsoft.com/office/drawing/2014/main" id="{05AD60B1-5F36-4F5E-B3A7-0A99077AE2A9}"/>
              </a:ext>
            </a:extLst>
          </p:cNvPr>
          <p:cNvSpPr>
            <a:spLocks noGrp="1"/>
          </p:cNvSpPr>
          <p:nvPr>
            <p:ph idx="1"/>
          </p:nvPr>
        </p:nvSpPr>
        <p:spPr/>
        <p:txBody>
          <a:bodyPr/>
          <a:lstStyle/>
          <a:p>
            <a:r>
              <a:rPr lang="en-US" dirty="0"/>
              <a:t>Masala Dabba</a:t>
            </a:r>
          </a:p>
          <a:p>
            <a:endParaRPr lang="en-GB" dirty="0"/>
          </a:p>
        </p:txBody>
      </p:sp>
      <p:pic>
        <p:nvPicPr>
          <p:cNvPr id="7" name="Picture 4" descr="Image result for masala dabba">
            <a:extLst>
              <a:ext uri="{FF2B5EF4-FFF2-40B4-BE49-F238E27FC236}">
                <a16:creationId xmlns:a16="http://schemas.microsoft.com/office/drawing/2014/main" id="{8AB92E16-18DD-4435-91A8-9061A88595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60" y="2708020"/>
            <a:ext cx="4420632" cy="2953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64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65442-ACFD-477D-B8DB-4E6E159C9CB3}"/>
              </a:ext>
            </a:extLst>
          </p:cNvPr>
          <p:cNvSpPr>
            <a:spLocks noGrp="1"/>
          </p:cNvSpPr>
          <p:nvPr>
            <p:ph type="title"/>
          </p:nvPr>
        </p:nvSpPr>
        <p:spPr/>
        <p:txBody>
          <a:bodyPr/>
          <a:lstStyle/>
          <a:p>
            <a:r>
              <a:rPr lang="en-US" dirty="0"/>
              <a:t>Eating Habits of people in the UK</a:t>
            </a:r>
            <a:br>
              <a:rPr lang="en-GB" dirty="0"/>
            </a:br>
            <a:endParaRPr lang="en-GB" dirty="0"/>
          </a:p>
        </p:txBody>
      </p:sp>
      <p:sp>
        <p:nvSpPr>
          <p:cNvPr id="3" name="Text Placeholder 2">
            <a:extLst>
              <a:ext uri="{FF2B5EF4-FFF2-40B4-BE49-F238E27FC236}">
                <a16:creationId xmlns:a16="http://schemas.microsoft.com/office/drawing/2014/main" id="{4F275F3E-4CE2-4CD9-9AB7-5ACF118547F7}"/>
              </a:ext>
            </a:extLst>
          </p:cNvPr>
          <p:cNvSpPr>
            <a:spLocks noGrp="1"/>
          </p:cNvSpPr>
          <p:nvPr>
            <p:ph type="body" idx="1"/>
          </p:nvPr>
        </p:nvSpPr>
        <p:spPr/>
        <p:txBody>
          <a:bodyPr>
            <a:normAutofit/>
          </a:bodyPr>
          <a:lstStyle/>
          <a:p>
            <a:pPr algn="ctr"/>
            <a:endParaRPr lang="en-GB" sz="3600" b="1" dirty="0"/>
          </a:p>
        </p:txBody>
      </p:sp>
    </p:spTree>
    <p:custDataLst>
      <p:tags r:id="rId1"/>
    </p:custDataLst>
    <p:extLst>
      <p:ext uri="{BB962C8B-B14F-4D97-AF65-F5344CB8AC3E}">
        <p14:creationId xmlns:p14="http://schemas.microsoft.com/office/powerpoint/2010/main" val="36848297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F2B08-8453-48D8-8281-2CCE0270390E}"/>
              </a:ext>
            </a:extLst>
          </p:cNvPr>
          <p:cNvSpPr>
            <a:spLocks noGrp="1"/>
          </p:cNvSpPr>
          <p:nvPr>
            <p:ph type="title"/>
          </p:nvPr>
        </p:nvSpPr>
        <p:spPr/>
        <p:txBody>
          <a:bodyPr/>
          <a:lstStyle/>
          <a:p>
            <a:r>
              <a:rPr lang="en-GB" dirty="0"/>
              <a:t>Why am I eating this?</a:t>
            </a:r>
          </a:p>
        </p:txBody>
      </p:sp>
      <p:sp>
        <p:nvSpPr>
          <p:cNvPr id="3" name="Content Placeholder 2">
            <a:extLst>
              <a:ext uri="{FF2B5EF4-FFF2-40B4-BE49-F238E27FC236}">
                <a16:creationId xmlns:a16="http://schemas.microsoft.com/office/drawing/2014/main" id="{A61684BA-F385-4845-BA3D-239FF3EC59E3}"/>
              </a:ext>
            </a:extLst>
          </p:cNvPr>
          <p:cNvSpPr>
            <a:spLocks noGrp="1"/>
          </p:cNvSpPr>
          <p:nvPr>
            <p:ph sz="half" idx="1"/>
          </p:nvPr>
        </p:nvSpPr>
        <p:spPr/>
        <p:txBody>
          <a:bodyPr/>
          <a:lstStyle/>
          <a:p>
            <a:r>
              <a:rPr lang="en-GB" dirty="0"/>
              <a:t>Call out what you think has influenced British cuisine over the centuries</a:t>
            </a:r>
          </a:p>
          <a:p>
            <a:endParaRPr lang="en-GB" dirty="0"/>
          </a:p>
          <a:p>
            <a:r>
              <a:rPr lang="en-GB" dirty="0"/>
              <a:t>What are the current influences?</a:t>
            </a:r>
          </a:p>
          <a:p>
            <a:endParaRPr lang="en-GB" dirty="0"/>
          </a:p>
        </p:txBody>
      </p:sp>
      <p:pic>
        <p:nvPicPr>
          <p:cNvPr id="5" name="Content Placeholder 4" descr="See the source image">
            <a:extLst>
              <a:ext uri="{FF2B5EF4-FFF2-40B4-BE49-F238E27FC236}">
                <a16:creationId xmlns:a16="http://schemas.microsoft.com/office/drawing/2014/main" id="{5600AA55-1FAE-4048-9A35-842645A3FB2C}"/>
              </a:ext>
            </a:extLst>
          </p:cNvPr>
          <p:cNvPicPr>
            <a:picLocks noGrp="1"/>
          </p:cNvPicPr>
          <p:nvPr>
            <p:ph sz="half" idx="2"/>
          </p:nvPr>
        </p:nvPicPr>
        <p:blipFill rotWithShape="1">
          <a:blip r:embed="rId2" cstate="print">
            <a:extLst>
              <a:ext uri="{28A0092B-C50C-407E-A947-70E740481C1C}">
                <a14:useLocalDpi xmlns:a14="http://schemas.microsoft.com/office/drawing/2010/main" val="0"/>
              </a:ext>
            </a:extLst>
          </a:blip>
          <a:srcRect l="20443" r="27867"/>
          <a:stretch/>
        </p:blipFill>
        <p:spPr bwMode="auto">
          <a:xfrm>
            <a:off x="4576863" y="1611143"/>
            <a:ext cx="4038600" cy="312524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053057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5A8CB-E7DD-4ED2-82BC-B31333294F9A}"/>
              </a:ext>
            </a:extLst>
          </p:cNvPr>
          <p:cNvSpPr>
            <a:spLocks noGrp="1"/>
          </p:cNvSpPr>
          <p:nvPr>
            <p:ph type="title"/>
          </p:nvPr>
        </p:nvSpPr>
        <p:spPr/>
        <p:txBody>
          <a:bodyPr/>
          <a:lstStyle/>
          <a:p>
            <a:r>
              <a:rPr lang="en-GB" dirty="0"/>
              <a:t>Why the British eat the food they do?</a:t>
            </a:r>
          </a:p>
        </p:txBody>
      </p:sp>
      <p:sp>
        <p:nvSpPr>
          <p:cNvPr id="3" name="Content Placeholder 2">
            <a:extLst>
              <a:ext uri="{FF2B5EF4-FFF2-40B4-BE49-F238E27FC236}">
                <a16:creationId xmlns:a16="http://schemas.microsoft.com/office/drawing/2014/main" id="{834A680E-2BEC-475D-B6C3-42286BFD27AE}"/>
              </a:ext>
            </a:extLst>
          </p:cNvPr>
          <p:cNvSpPr>
            <a:spLocks noGrp="1"/>
          </p:cNvSpPr>
          <p:nvPr>
            <p:ph sz="half" idx="1"/>
          </p:nvPr>
        </p:nvSpPr>
        <p:spPr>
          <a:xfrm>
            <a:off x="457200" y="1600201"/>
            <a:ext cx="4038600" cy="3895954"/>
          </a:xfrm>
        </p:spPr>
        <p:txBody>
          <a:bodyPr/>
          <a:lstStyle/>
          <a:p>
            <a:r>
              <a:rPr lang="en-US" dirty="0"/>
              <a:t>Invasions</a:t>
            </a:r>
          </a:p>
          <a:p>
            <a:r>
              <a:rPr lang="en-US" dirty="0"/>
              <a:t>Empire</a:t>
            </a:r>
          </a:p>
          <a:p>
            <a:r>
              <a:rPr lang="en-US" dirty="0"/>
              <a:t>War</a:t>
            </a:r>
          </a:p>
          <a:p>
            <a:r>
              <a:rPr lang="en-US" dirty="0"/>
              <a:t>Immigration</a:t>
            </a:r>
          </a:p>
          <a:p>
            <a:r>
              <a:rPr lang="en-US" dirty="0"/>
              <a:t>Holidays</a:t>
            </a:r>
          </a:p>
          <a:p>
            <a:r>
              <a:rPr lang="en-US" dirty="0"/>
              <a:t>Chefs </a:t>
            </a:r>
          </a:p>
          <a:p>
            <a:pPr marL="0" indent="0">
              <a:buNone/>
            </a:pPr>
            <a:endParaRPr lang="en-GB" dirty="0"/>
          </a:p>
        </p:txBody>
      </p:sp>
      <p:pic>
        <p:nvPicPr>
          <p:cNvPr id="6" name="Content Placeholder 5" descr="A picture containing book, text&#10;&#10;Description automatically generated">
            <a:extLst>
              <a:ext uri="{FF2B5EF4-FFF2-40B4-BE49-F238E27FC236}">
                <a16:creationId xmlns:a16="http://schemas.microsoft.com/office/drawing/2014/main" id="{9390A26D-ECFB-4485-BFEE-BEF59261316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995936" y="1361846"/>
            <a:ext cx="4464496" cy="4180023"/>
          </a:xfrm>
        </p:spPr>
      </p:pic>
      <p:sp>
        <p:nvSpPr>
          <p:cNvPr id="7" name="Rectangle 6">
            <a:extLst>
              <a:ext uri="{FF2B5EF4-FFF2-40B4-BE49-F238E27FC236}">
                <a16:creationId xmlns:a16="http://schemas.microsoft.com/office/drawing/2014/main" id="{D110FD49-8B04-4F1E-B087-556FABB15E2E}"/>
              </a:ext>
            </a:extLst>
          </p:cNvPr>
          <p:cNvSpPr/>
          <p:nvPr/>
        </p:nvSpPr>
        <p:spPr>
          <a:xfrm>
            <a:off x="7262288" y="5311488"/>
            <a:ext cx="755335" cy="184666"/>
          </a:xfrm>
          <a:prstGeom prst="rect">
            <a:avLst/>
          </a:prstGeom>
        </p:spPr>
        <p:txBody>
          <a:bodyPr wrap="none">
            <a:spAutoFit/>
          </a:bodyPr>
          <a:lstStyle/>
          <a:p>
            <a:r>
              <a:rPr lang="en-GB" sz="600" dirty="0">
                <a:solidFill>
                  <a:srgbClr val="5F5F5F"/>
                </a:solidFill>
                <a:latin typeface="Lato"/>
              </a:rPr>
              <a:t>© Punch Limited</a:t>
            </a:r>
            <a:endParaRPr lang="en-GB" sz="600" dirty="0"/>
          </a:p>
        </p:txBody>
      </p:sp>
    </p:spTree>
    <p:extLst>
      <p:ext uri="{BB962C8B-B14F-4D97-AF65-F5344CB8AC3E}">
        <p14:creationId xmlns:p14="http://schemas.microsoft.com/office/powerpoint/2010/main" val="27360112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B8968-33B0-44F1-902D-B5722C76018F}"/>
              </a:ext>
            </a:extLst>
          </p:cNvPr>
          <p:cNvSpPr>
            <a:spLocks noGrp="1"/>
          </p:cNvSpPr>
          <p:nvPr>
            <p:ph type="title"/>
          </p:nvPr>
        </p:nvSpPr>
        <p:spPr/>
        <p:txBody>
          <a:bodyPr/>
          <a:lstStyle/>
          <a:p>
            <a:r>
              <a:rPr lang="en-US" dirty="0"/>
              <a:t>Invasions</a:t>
            </a:r>
            <a:endParaRPr lang="en-GB" dirty="0"/>
          </a:p>
        </p:txBody>
      </p:sp>
      <p:sp>
        <p:nvSpPr>
          <p:cNvPr id="3" name="Content Placeholder 2">
            <a:extLst>
              <a:ext uri="{FF2B5EF4-FFF2-40B4-BE49-F238E27FC236}">
                <a16:creationId xmlns:a16="http://schemas.microsoft.com/office/drawing/2014/main" id="{0FDB10C5-79B3-40BB-A31C-E2332B65C19E}"/>
              </a:ext>
            </a:extLst>
          </p:cNvPr>
          <p:cNvSpPr>
            <a:spLocks noGrp="1"/>
          </p:cNvSpPr>
          <p:nvPr>
            <p:ph sz="half" idx="1"/>
          </p:nvPr>
        </p:nvSpPr>
        <p:spPr>
          <a:xfrm>
            <a:off x="474776" y="1095080"/>
            <a:ext cx="4038600" cy="5308271"/>
          </a:xfrm>
        </p:spPr>
        <p:txBody>
          <a:bodyPr/>
          <a:lstStyle/>
          <a:p>
            <a:r>
              <a:rPr lang="en-GB" sz="2200" dirty="0"/>
              <a:t>Until 1066 Britain was invaded regularly</a:t>
            </a:r>
          </a:p>
          <a:p>
            <a:pPr lvl="1"/>
            <a:r>
              <a:rPr lang="en-GB" sz="2200" dirty="0"/>
              <a:t>Romans </a:t>
            </a:r>
          </a:p>
          <a:p>
            <a:pPr lvl="1"/>
            <a:r>
              <a:rPr lang="en-GB" sz="2200" dirty="0"/>
              <a:t>Saxons</a:t>
            </a:r>
          </a:p>
          <a:p>
            <a:pPr lvl="1"/>
            <a:r>
              <a:rPr lang="en-GB" sz="2200" dirty="0"/>
              <a:t>Vikings</a:t>
            </a:r>
          </a:p>
          <a:p>
            <a:r>
              <a:rPr lang="en-GB" sz="2200" dirty="0"/>
              <a:t>They would bring their favourite foods and ways of cooking</a:t>
            </a:r>
          </a:p>
          <a:p>
            <a:pPr marL="457200" lvl="1" indent="0">
              <a:buNone/>
            </a:pPr>
            <a:endParaRPr lang="en-GB" sz="400" dirty="0"/>
          </a:p>
          <a:p>
            <a:r>
              <a:rPr lang="en-GB" sz="2200" dirty="0"/>
              <a:t>After that time we were invaded by </a:t>
            </a:r>
            <a:r>
              <a:rPr lang="en-GB" sz="2200" b="1" dirty="0"/>
              <a:t>fashions</a:t>
            </a:r>
            <a:r>
              <a:rPr lang="en-GB" sz="2200" dirty="0"/>
              <a:t> and </a:t>
            </a:r>
            <a:r>
              <a:rPr lang="en-GB" sz="2200" b="1" dirty="0"/>
              <a:t>tastes</a:t>
            </a:r>
            <a:r>
              <a:rPr lang="en-GB" sz="2200" dirty="0"/>
              <a:t> at court:</a:t>
            </a:r>
          </a:p>
          <a:p>
            <a:pPr lvl="1"/>
            <a:r>
              <a:rPr lang="en-GB" sz="2200" dirty="0"/>
              <a:t>Forks</a:t>
            </a:r>
          </a:p>
          <a:p>
            <a:pPr lvl="1"/>
            <a:r>
              <a:rPr lang="en-GB" sz="2200" dirty="0"/>
              <a:t>Gin</a:t>
            </a:r>
          </a:p>
        </p:txBody>
      </p:sp>
      <p:pic>
        <p:nvPicPr>
          <p:cNvPr id="6" name="Content Placeholder 5" descr="A close up of a small animal in a field&#10;&#10;Description automatically generated">
            <a:extLst>
              <a:ext uri="{FF2B5EF4-FFF2-40B4-BE49-F238E27FC236}">
                <a16:creationId xmlns:a16="http://schemas.microsoft.com/office/drawing/2014/main" id="{01D94724-627F-4355-BFF4-8684999CA14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51396" y="1073057"/>
            <a:ext cx="3779588" cy="2355943"/>
          </a:xfrm>
        </p:spPr>
      </p:pic>
      <p:pic>
        <p:nvPicPr>
          <p:cNvPr id="9" name="Picture 8" descr="A close up of a bottle&#10;&#10;Description automatically generated">
            <a:extLst>
              <a:ext uri="{FF2B5EF4-FFF2-40B4-BE49-F238E27FC236}">
                <a16:creationId xmlns:a16="http://schemas.microsoft.com/office/drawing/2014/main" id="{19D2B771-46E7-4F2B-A104-9B4F17677DD8}"/>
              </a:ext>
            </a:extLst>
          </p:cNvPr>
          <p:cNvPicPr/>
          <p:nvPr/>
        </p:nvPicPr>
        <p:blipFill rotWithShape="1">
          <a:blip r:embed="rId4" cstate="print">
            <a:extLst>
              <a:ext uri="{28A0092B-C50C-407E-A947-70E740481C1C}">
                <a14:useLocalDpi xmlns:a14="http://schemas.microsoft.com/office/drawing/2010/main" val="0"/>
              </a:ext>
            </a:extLst>
          </a:blip>
          <a:srcRect l="19812" r="20753"/>
          <a:stretch/>
        </p:blipFill>
        <p:spPr bwMode="auto">
          <a:xfrm>
            <a:off x="4927428" y="3863181"/>
            <a:ext cx="1171575" cy="26282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61607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912324-D552-4E45-8C55-DC18C17DE221}"/>
              </a:ext>
            </a:extLst>
          </p:cNvPr>
          <p:cNvPicPr>
            <a:picLocks noChangeAspect="1"/>
          </p:cNvPicPr>
          <p:nvPr/>
        </p:nvPicPr>
        <p:blipFill>
          <a:blip r:embed="rId6"/>
          <a:stretch>
            <a:fillRect/>
          </a:stretch>
        </p:blipFill>
        <p:spPr>
          <a:xfrm>
            <a:off x="448329" y="842472"/>
            <a:ext cx="8695671" cy="5162162"/>
          </a:xfrm>
          <a:prstGeom prst="rect">
            <a:avLst/>
          </a:prstGeom>
        </p:spPr>
      </p:pic>
      <p:sp>
        <p:nvSpPr>
          <p:cNvPr id="5" name="TextBox 4"/>
          <p:cNvSpPr txBox="1">
            <a:spLocks noChangeArrowheads="1"/>
          </p:cNvSpPr>
          <p:nvPr/>
        </p:nvSpPr>
        <p:spPr bwMode="auto">
          <a:xfrm>
            <a:off x="6539182" y="4912106"/>
            <a:ext cx="2303860" cy="738664"/>
          </a:xfrm>
          <a:prstGeom prst="rect">
            <a:avLst/>
          </a:prstGeom>
          <a:noFill/>
          <a:ln w="9525">
            <a:noFill/>
            <a:miter lim="800000"/>
            <a:headEnd/>
            <a:tailEnd/>
          </a:ln>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charset="0"/>
              </a:rPr>
              <a:t>Emergency evacuation </a:t>
            </a:r>
          </a:p>
        </p:txBody>
      </p:sp>
      <p:sp>
        <p:nvSpPr>
          <p:cNvPr id="6" name="TextBox 5"/>
          <p:cNvSpPr txBox="1">
            <a:spLocks noChangeArrowheads="1"/>
          </p:cNvSpPr>
          <p:nvPr/>
        </p:nvSpPr>
        <p:spPr bwMode="auto">
          <a:xfrm>
            <a:off x="4587133" y="1275811"/>
            <a:ext cx="4036220" cy="369332"/>
          </a:xfrm>
          <a:prstGeom prst="rect">
            <a:avLst/>
          </a:prstGeom>
          <a:noFill/>
          <a:ln w="9525">
            <a:noFill/>
            <a:miter lim="800000"/>
            <a:headEnd/>
            <a:tailEnd/>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charset="0"/>
              </a:rPr>
              <a:t>Respectful use of phones please</a:t>
            </a:r>
            <a:endPar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charset="0"/>
            </a:endParaRPr>
          </a:p>
        </p:txBody>
      </p:sp>
      <p:sp>
        <p:nvSpPr>
          <p:cNvPr id="7" name="TextBox 6"/>
          <p:cNvSpPr txBox="1"/>
          <p:nvPr/>
        </p:nvSpPr>
        <p:spPr>
          <a:xfrm>
            <a:off x="1056335" y="1044979"/>
            <a:ext cx="2984723" cy="600164"/>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haroni" pitchFamily="2" charset="-79"/>
                <a:ea typeface="+mn-ea"/>
                <a:cs typeface="Aharoni" pitchFamily="2" charset="-79"/>
              </a:rPr>
              <a:t>D</a:t>
            </a:r>
            <a:r>
              <a:rPr kumimoji="0" lang="en-GB" sz="3300" b="1" i="0" u="none" strike="noStrike" kern="1200" cap="none" spc="0" normalizeH="0" baseline="0" noProof="0" dirty="0">
                <a:ln w="11430"/>
                <a:solidFill>
                  <a:srgbClr val="FFFF00"/>
                </a:solidFill>
                <a:effectLst>
                  <a:outerShdw blurRad="50800" dist="39000" dir="5460000" algn="tl">
                    <a:srgbClr val="000000">
                      <a:alpha val="38000"/>
                    </a:srgbClr>
                  </a:outerShdw>
                </a:effectLst>
                <a:uLnTx/>
                <a:uFillTx/>
                <a:latin typeface="Aharoni" pitchFamily="2" charset="-79"/>
                <a:ea typeface="+mn-ea"/>
                <a:cs typeface="Aharoni" pitchFamily="2" charset="-79"/>
              </a:rPr>
              <a:t>o</a:t>
            </a:r>
            <a:r>
              <a:rPr kumimoji="0" lang="en-GB" sz="33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haroni" pitchFamily="2" charset="-79"/>
                <a:ea typeface="+mn-ea"/>
                <a:cs typeface="Aharoni" pitchFamily="2" charset="-79"/>
              </a:rPr>
              <a:t>m</a:t>
            </a:r>
            <a:r>
              <a:rPr kumimoji="0" lang="en-GB" sz="3300" b="1" i="0" u="none" strike="noStrike" kern="1200" cap="none" spc="0" normalizeH="0" baseline="0" noProof="0" dirty="0">
                <a:ln w="11430"/>
                <a:solidFill>
                  <a:srgbClr val="00B050"/>
                </a:solidFill>
                <a:effectLst>
                  <a:outerShdw blurRad="50800" dist="39000" dir="5460000" algn="tl">
                    <a:srgbClr val="000000">
                      <a:alpha val="38000"/>
                    </a:srgbClr>
                  </a:outerShdw>
                </a:effectLst>
                <a:uLnTx/>
                <a:uFillTx/>
                <a:latin typeface="Aharoni" pitchFamily="2" charset="-79"/>
                <a:ea typeface="+mn-ea"/>
                <a:cs typeface="Aharoni" pitchFamily="2" charset="-79"/>
              </a:rPr>
              <a:t>e</a:t>
            </a:r>
            <a:r>
              <a:rPr kumimoji="0" lang="en-GB" sz="3300" b="1" i="0" u="none" strike="noStrike" kern="1200" cap="none" spc="0" normalizeH="0" baseline="0" noProof="0" dirty="0">
                <a:ln w="11430"/>
                <a:solidFill>
                  <a:srgbClr val="92D050"/>
                </a:solidFill>
                <a:effectLst>
                  <a:outerShdw blurRad="50800" dist="39000" dir="5460000" algn="tl">
                    <a:srgbClr val="000000">
                      <a:alpha val="38000"/>
                    </a:srgbClr>
                  </a:outerShdw>
                </a:effectLst>
                <a:uLnTx/>
                <a:uFillTx/>
                <a:latin typeface="Aharoni" pitchFamily="2" charset="-79"/>
                <a:ea typeface="+mn-ea"/>
                <a:cs typeface="Aharoni" pitchFamily="2" charset="-79"/>
              </a:rPr>
              <a:t>s</a:t>
            </a:r>
            <a:r>
              <a:rPr kumimoji="0" lang="en-GB" sz="3300" b="1" i="0" u="none" strike="noStrike" kern="1200" cap="none" spc="0" normalizeH="0" baseline="0" noProof="0" dirty="0">
                <a:ln w="11430"/>
                <a:solidFill>
                  <a:srgbClr val="00B0F0"/>
                </a:solidFill>
                <a:effectLst>
                  <a:outerShdw blurRad="50800" dist="39000" dir="5460000" algn="tl">
                    <a:srgbClr val="000000">
                      <a:alpha val="38000"/>
                    </a:srgbClr>
                  </a:outerShdw>
                </a:effectLst>
                <a:uLnTx/>
                <a:uFillTx/>
                <a:latin typeface="Aharoni" pitchFamily="2" charset="-79"/>
                <a:ea typeface="+mn-ea"/>
                <a:cs typeface="Aharoni" pitchFamily="2" charset="-79"/>
              </a:rPr>
              <a:t>t</a:t>
            </a:r>
            <a:r>
              <a:rPr kumimoji="0" lang="en-GB" sz="33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haroni" pitchFamily="2" charset="-79"/>
                <a:ea typeface="+mn-ea"/>
                <a:cs typeface="Aharoni" pitchFamily="2" charset="-79"/>
              </a:rPr>
              <a:t>i</a:t>
            </a:r>
            <a:r>
              <a:rPr kumimoji="0" lang="en-GB" sz="3300" b="1" i="0" u="none" strike="noStrike" kern="1200" cap="none" spc="0" normalizeH="0" baseline="0" noProof="0" dirty="0">
                <a:ln w="11430"/>
                <a:solidFill>
                  <a:srgbClr val="CC0099"/>
                </a:solidFill>
                <a:effectLst>
                  <a:outerShdw blurRad="50800" dist="39000" dir="5460000" algn="tl">
                    <a:srgbClr val="000000">
                      <a:alpha val="38000"/>
                    </a:srgbClr>
                  </a:outerShdw>
                </a:effectLst>
                <a:uLnTx/>
                <a:uFillTx/>
                <a:latin typeface="Aharoni" pitchFamily="2" charset="-79"/>
                <a:ea typeface="+mn-ea"/>
                <a:cs typeface="Aharoni" pitchFamily="2" charset="-79"/>
              </a:rPr>
              <a:t>c</a:t>
            </a:r>
            <a:r>
              <a:rPr kumimoji="0" lang="en-GB" sz="33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haroni" pitchFamily="2" charset="-79"/>
                <a:ea typeface="+mn-ea"/>
                <a:cs typeface="Aharoni" pitchFamily="2" charset="-79"/>
              </a:rPr>
              <a:t>s</a:t>
            </a:r>
            <a:r>
              <a:rPr kumimoji="0" lang="en-GB"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haroni" pitchFamily="2" charset="-79"/>
                <a:ea typeface="+mn-ea"/>
                <a:cs typeface="Aharoni" pitchFamily="2" charset="-79"/>
              </a:rPr>
              <a:t> </a:t>
            </a:r>
          </a:p>
        </p:txBody>
      </p:sp>
      <p:pic>
        <p:nvPicPr>
          <p:cNvPr id="9" name="ELPHRG01.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cstate="print"/>
          <a:srcRect/>
          <a:stretch>
            <a:fillRect/>
          </a:stretch>
        </p:blipFill>
        <p:spPr bwMode="auto">
          <a:xfrm>
            <a:off x="5829243" y="5431478"/>
            <a:ext cx="228600" cy="228600"/>
          </a:xfrm>
          <a:prstGeom prst="rect">
            <a:avLst/>
          </a:prstGeom>
          <a:noFill/>
          <a:ln w="9525">
            <a:noFill/>
            <a:miter lim="800000"/>
            <a:headEnd/>
            <a:tailEnd/>
          </a:ln>
        </p:spPr>
      </p:pic>
      <p:sp>
        <p:nvSpPr>
          <p:cNvPr id="10" name="TextBox 9"/>
          <p:cNvSpPr txBox="1"/>
          <p:nvPr/>
        </p:nvSpPr>
        <p:spPr>
          <a:xfrm>
            <a:off x="5648864" y="5368643"/>
            <a:ext cx="589360" cy="300082"/>
          </a:xfrm>
          <a:prstGeom prst="rect">
            <a:avLst/>
          </a:prstGeom>
          <a:solidFill>
            <a:srgbClr val="ECF2F0"/>
          </a:solid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1" name="Rectangle 10">
            <a:extLst>
              <a:ext uri="{FF2B5EF4-FFF2-40B4-BE49-F238E27FC236}">
                <a16:creationId xmlns:a16="http://schemas.microsoft.com/office/drawing/2014/main" id="{790A1A62-E2AE-4982-BC7B-BBE942650E8E}"/>
              </a:ext>
            </a:extLst>
          </p:cNvPr>
          <p:cNvSpPr/>
          <p:nvPr/>
        </p:nvSpPr>
        <p:spPr>
          <a:xfrm>
            <a:off x="827098" y="5267663"/>
            <a:ext cx="1047082" cy="415498"/>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charset="0"/>
              </a:rPr>
              <a:t>Toilets </a:t>
            </a:r>
          </a:p>
        </p:txBody>
      </p:sp>
      <p:sp>
        <p:nvSpPr>
          <p:cNvPr id="13" name="Rectangle 12">
            <a:extLst>
              <a:ext uri="{FF2B5EF4-FFF2-40B4-BE49-F238E27FC236}">
                <a16:creationId xmlns:a16="http://schemas.microsoft.com/office/drawing/2014/main" id="{35F25A71-8F41-4B78-B4EF-40F9F3709DA3}"/>
              </a:ext>
            </a:extLst>
          </p:cNvPr>
          <p:cNvSpPr/>
          <p:nvPr/>
        </p:nvSpPr>
        <p:spPr>
          <a:xfrm>
            <a:off x="3615594" y="5235271"/>
            <a:ext cx="1991251" cy="415498"/>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charset="0"/>
              </a:rPr>
              <a:t>Refreshments </a:t>
            </a:r>
          </a:p>
        </p:txBody>
      </p:sp>
    </p:spTree>
    <p:custDataLst>
      <p:tags r:id="rId1"/>
    </p:custDataLst>
    <p:extLst>
      <p:ext uri="{BB962C8B-B14F-4D97-AF65-F5344CB8AC3E}">
        <p14:creationId xmlns:p14="http://schemas.microsoft.com/office/powerpoint/2010/main" val="3806181387"/>
      </p:ext>
    </p:extLst>
  </p:cSld>
  <p:clrMapOvr>
    <a:masterClrMapping/>
  </p:clrMapOvr>
  <p:transition/>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BDCEA-CBE1-4C95-B203-F94C1E04F745}"/>
              </a:ext>
            </a:extLst>
          </p:cNvPr>
          <p:cNvSpPr>
            <a:spLocks noGrp="1"/>
          </p:cNvSpPr>
          <p:nvPr>
            <p:ph type="title"/>
          </p:nvPr>
        </p:nvSpPr>
        <p:spPr/>
        <p:txBody>
          <a:bodyPr/>
          <a:lstStyle/>
          <a:p>
            <a:r>
              <a:rPr lang="en-GB" dirty="0"/>
              <a:t>Who brought it to Britain?</a:t>
            </a:r>
          </a:p>
        </p:txBody>
      </p:sp>
      <p:sp>
        <p:nvSpPr>
          <p:cNvPr id="3" name="Content Placeholder 2">
            <a:extLst>
              <a:ext uri="{FF2B5EF4-FFF2-40B4-BE49-F238E27FC236}">
                <a16:creationId xmlns:a16="http://schemas.microsoft.com/office/drawing/2014/main" id="{CB240487-86F3-4E75-A6C9-58E007F0B704}"/>
              </a:ext>
            </a:extLst>
          </p:cNvPr>
          <p:cNvSpPr>
            <a:spLocks noGrp="1"/>
          </p:cNvSpPr>
          <p:nvPr>
            <p:ph sz="half" idx="1"/>
          </p:nvPr>
        </p:nvSpPr>
        <p:spPr/>
        <p:txBody>
          <a:bodyPr/>
          <a:lstStyle/>
          <a:p>
            <a:r>
              <a:rPr lang="en-GB" dirty="0"/>
              <a:t>Who brought this to the British Isles?</a:t>
            </a:r>
          </a:p>
          <a:p>
            <a:pPr marL="0" indent="0">
              <a:buNone/>
            </a:pPr>
            <a:endParaRPr lang="en-GB" dirty="0"/>
          </a:p>
          <a:p>
            <a:pPr lvl="1"/>
            <a:r>
              <a:rPr lang="en-GB" dirty="0"/>
              <a:t>Romans</a:t>
            </a:r>
          </a:p>
          <a:p>
            <a:pPr lvl="1"/>
            <a:r>
              <a:rPr lang="en-GB" dirty="0"/>
              <a:t>Vikings</a:t>
            </a:r>
          </a:p>
          <a:p>
            <a:pPr lvl="1"/>
            <a:r>
              <a:rPr lang="en-GB" dirty="0"/>
              <a:t>Normans</a:t>
            </a:r>
          </a:p>
          <a:p>
            <a:pPr lvl="1"/>
            <a:r>
              <a:rPr lang="en-GB" dirty="0"/>
              <a:t>Portuguese</a:t>
            </a:r>
          </a:p>
          <a:p>
            <a:pPr lvl="1"/>
            <a:r>
              <a:rPr lang="en-GB" dirty="0"/>
              <a:t>Dutch</a:t>
            </a:r>
          </a:p>
        </p:txBody>
      </p:sp>
      <p:pic>
        <p:nvPicPr>
          <p:cNvPr id="6" name="Content Placeholder 5" descr="A bird standing on top of a grass covered field&#10;&#10;Description automatically generated">
            <a:extLst>
              <a:ext uri="{FF2B5EF4-FFF2-40B4-BE49-F238E27FC236}">
                <a16:creationId xmlns:a16="http://schemas.microsoft.com/office/drawing/2014/main" id="{966BA813-4814-4C76-B3DF-2308724B44A3}"/>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536438"/>
            <a:ext cx="4038600" cy="2653486"/>
          </a:xfrm>
        </p:spPr>
      </p:pic>
    </p:spTree>
    <p:extLst>
      <p:ext uri="{BB962C8B-B14F-4D97-AF65-F5344CB8AC3E}">
        <p14:creationId xmlns:p14="http://schemas.microsoft.com/office/powerpoint/2010/main" val="3971429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BDCEA-CBE1-4C95-B203-F94C1E04F745}"/>
              </a:ext>
            </a:extLst>
          </p:cNvPr>
          <p:cNvSpPr>
            <a:spLocks noGrp="1"/>
          </p:cNvSpPr>
          <p:nvPr>
            <p:ph type="title"/>
          </p:nvPr>
        </p:nvSpPr>
        <p:spPr/>
        <p:txBody>
          <a:bodyPr/>
          <a:lstStyle/>
          <a:p>
            <a:r>
              <a:rPr lang="en-GB" dirty="0"/>
              <a:t>Who brought it to Britain?</a:t>
            </a:r>
          </a:p>
        </p:txBody>
      </p:sp>
      <p:sp>
        <p:nvSpPr>
          <p:cNvPr id="3" name="Content Placeholder 2">
            <a:extLst>
              <a:ext uri="{FF2B5EF4-FFF2-40B4-BE49-F238E27FC236}">
                <a16:creationId xmlns:a16="http://schemas.microsoft.com/office/drawing/2014/main" id="{CB240487-86F3-4E75-A6C9-58E007F0B704}"/>
              </a:ext>
            </a:extLst>
          </p:cNvPr>
          <p:cNvSpPr>
            <a:spLocks noGrp="1"/>
          </p:cNvSpPr>
          <p:nvPr>
            <p:ph sz="half" idx="1"/>
          </p:nvPr>
        </p:nvSpPr>
        <p:spPr/>
        <p:txBody>
          <a:bodyPr/>
          <a:lstStyle/>
          <a:p>
            <a:r>
              <a:rPr lang="en-GB" dirty="0"/>
              <a:t>Who brought this to the British Isles?</a:t>
            </a:r>
          </a:p>
          <a:p>
            <a:pPr marL="0" indent="0">
              <a:buNone/>
            </a:pPr>
            <a:endParaRPr lang="en-GB" dirty="0"/>
          </a:p>
          <a:p>
            <a:pPr lvl="1"/>
            <a:r>
              <a:rPr lang="en-GB" b="1" dirty="0"/>
              <a:t>Romans</a:t>
            </a:r>
          </a:p>
          <a:p>
            <a:pPr lvl="1"/>
            <a:r>
              <a:rPr lang="en-GB" dirty="0"/>
              <a:t>Vikings</a:t>
            </a:r>
          </a:p>
          <a:p>
            <a:pPr lvl="1"/>
            <a:r>
              <a:rPr lang="en-GB" dirty="0"/>
              <a:t>Normans</a:t>
            </a:r>
          </a:p>
          <a:p>
            <a:pPr lvl="1"/>
            <a:r>
              <a:rPr lang="en-GB" dirty="0"/>
              <a:t>Portuguese</a:t>
            </a:r>
          </a:p>
          <a:p>
            <a:pPr lvl="1"/>
            <a:r>
              <a:rPr lang="en-GB" dirty="0"/>
              <a:t>Dutch</a:t>
            </a:r>
          </a:p>
        </p:txBody>
      </p:sp>
      <p:pic>
        <p:nvPicPr>
          <p:cNvPr id="6" name="Content Placeholder 5" descr="A bird standing on top of a grass covered field&#10;&#10;Description automatically generated">
            <a:extLst>
              <a:ext uri="{FF2B5EF4-FFF2-40B4-BE49-F238E27FC236}">
                <a16:creationId xmlns:a16="http://schemas.microsoft.com/office/drawing/2014/main" id="{966BA813-4814-4C76-B3DF-2308724B44A3}"/>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536438"/>
            <a:ext cx="4038600" cy="2653486"/>
          </a:xfrm>
        </p:spPr>
      </p:pic>
    </p:spTree>
    <p:extLst>
      <p:ext uri="{BB962C8B-B14F-4D97-AF65-F5344CB8AC3E}">
        <p14:creationId xmlns:p14="http://schemas.microsoft.com/office/powerpoint/2010/main" val="33726193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BDCEA-CBE1-4C95-B203-F94C1E04F745}"/>
              </a:ext>
            </a:extLst>
          </p:cNvPr>
          <p:cNvSpPr>
            <a:spLocks noGrp="1"/>
          </p:cNvSpPr>
          <p:nvPr>
            <p:ph type="title"/>
          </p:nvPr>
        </p:nvSpPr>
        <p:spPr/>
        <p:txBody>
          <a:bodyPr/>
          <a:lstStyle/>
          <a:p>
            <a:r>
              <a:rPr lang="en-GB" dirty="0"/>
              <a:t>Who brought it to Britain?</a:t>
            </a:r>
          </a:p>
        </p:txBody>
      </p:sp>
      <p:sp>
        <p:nvSpPr>
          <p:cNvPr id="3" name="Content Placeholder 2">
            <a:extLst>
              <a:ext uri="{FF2B5EF4-FFF2-40B4-BE49-F238E27FC236}">
                <a16:creationId xmlns:a16="http://schemas.microsoft.com/office/drawing/2014/main" id="{CB240487-86F3-4E75-A6C9-58E007F0B704}"/>
              </a:ext>
            </a:extLst>
          </p:cNvPr>
          <p:cNvSpPr>
            <a:spLocks noGrp="1"/>
          </p:cNvSpPr>
          <p:nvPr>
            <p:ph sz="half" idx="1"/>
          </p:nvPr>
        </p:nvSpPr>
        <p:spPr/>
        <p:txBody>
          <a:bodyPr/>
          <a:lstStyle/>
          <a:p>
            <a:r>
              <a:rPr lang="en-GB" dirty="0"/>
              <a:t>Who brought this to the British Isles?</a:t>
            </a:r>
          </a:p>
          <a:p>
            <a:pPr marL="0" indent="0">
              <a:buNone/>
            </a:pPr>
            <a:endParaRPr lang="en-GB" dirty="0"/>
          </a:p>
          <a:p>
            <a:pPr lvl="1"/>
            <a:r>
              <a:rPr lang="en-GB" dirty="0"/>
              <a:t>Romans</a:t>
            </a:r>
          </a:p>
          <a:p>
            <a:pPr lvl="1"/>
            <a:r>
              <a:rPr lang="en-GB" dirty="0"/>
              <a:t>Vikings</a:t>
            </a:r>
          </a:p>
          <a:p>
            <a:pPr lvl="1"/>
            <a:r>
              <a:rPr lang="en-GB" dirty="0"/>
              <a:t>Normans</a:t>
            </a:r>
          </a:p>
          <a:p>
            <a:pPr lvl="1"/>
            <a:r>
              <a:rPr lang="en-GB" dirty="0"/>
              <a:t>Portuguese</a:t>
            </a:r>
          </a:p>
          <a:p>
            <a:pPr lvl="1"/>
            <a:r>
              <a:rPr lang="en-GB" dirty="0"/>
              <a:t>Dutch</a:t>
            </a:r>
          </a:p>
        </p:txBody>
      </p:sp>
      <p:pic>
        <p:nvPicPr>
          <p:cNvPr id="8" name="Content Placeholder 7" descr="A picture containing table, food, sitting, indoor&#10;&#10;Description automatically generated">
            <a:extLst>
              <a:ext uri="{FF2B5EF4-FFF2-40B4-BE49-F238E27FC236}">
                <a16:creationId xmlns:a16="http://schemas.microsoft.com/office/drawing/2014/main" id="{5BA7EA54-840B-4F0D-8BF6-13880FBE5BD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843881"/>
            <a:ext cx="4038600" cy="4038600"/>
          </a:xfrm>
        </p:spPr>
      </p:pic>
    </p:spTree>
    <p:extLst>
      <p:ext uri="{BB962C8B-B14F-4D97-AF65-F5344CB8AC3E}">
        <p14:creationId xmlns:p14="http://schemas.microsoft.com/office/powerpoint/2010/main" val="34400721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BDCEA-CBE1-4C95-B203-F94C1E04F745}"/>
              </a:ext>
            </a:extLst>
          </p:cNvPr>
          <p:cNvSpPr>
            <a:spLocks noGrp="1"/>
          </p:cNvSpPr>
          <p:nvPr>
            <p:ph type="title"/>
          </p:nvPr>
        </p:nvSpPr>
        <p:spPr/>
        <p:txBody>
          <a:bodyPr/>
          <a:lstStyle/>
          <a:p>
            <a:r>
              <a:rPr lang="en-GB" dirty="0"/>
              <a:t>Who brought it to Britain?</a:t>
            </a:r>
          </a:p>
        </p:txBody>
      </p:sp>
      <p:sp>
        <p:nvSpPr>
          <p:cNvPr id="3" name="Content Placeholder 2">
            <a:extLst>
              <a:ext uri="{FF2B5EF4-FFF2-40B4-BE49-F238E27FC236}">
                <a16:creationId xmlns:a16="http://schemas.microsoft.com/office/drawing/2014/main" id="{CB240487-86F3-4E75-A6C9-58E007F0B704}"/>
              </a:ext>
            </a:extLst>
          </p:cNvPr>
          <p:cNvSpPr>
            <a:spLocks noGrp="1"/>
          </p:cNvSpPr>
          <p:nvPr>
            <p:ph sz="half" idx="1"/>
          </p:nvPr>
        </p:nvSpPr>
        <p:spPr/>
        <p:txBody>
          <a:bodyPr/>
          <a:lstStyle/>
          <a:p>
            <a:r>
              <a:rPr lang="en-GB" dirty="0"/>
              <a:t>Who brought this to the British Isles?</a:t>
            </a:r>
          </a:p>
          <a:p>
            <a:pPr marL="0" indent="0">
              <a:buNone/>
            </a:pPr>
            <a:endParaRPr lang="en-GB" dirty="0"/>
          </a:p>
          <a:p>
            <a:pPr lvl="1"/>
            <a:r>
              <a:rPr lang="en-GB" dirty="0"/>
              <a:t>Romans</a:t>
            </a:r>
          </a:p>
          <a:p>
            <a:pPr lvl="1"/>
            <a:r>
              <a:rPr lang="en-GB" dirty="0"/>
              <a:t>Vikings</a:t>
            </a:r>
          </a:p>
          <a:p>
            <a:pPr lvl="1"/>
            <a:r>
              <a:rPr lang="en-GB" dirty="0"/>
              <a:t>Normans</a:t>
            </a:r>
          </a:p>
          <a:p>
            <a:pPr lvl="1"/>
            <a:r>
              <a:rPr lang="en-GB" b="1" dirty="0"/>
              <a:t>Portuguese</a:t>
            </a:r>
          </a:p>
          <a:p>
            <a:pPr lvl="1"/>
            <a:r>
              <a:rPr lang="en-GB" dirty="0"/>
              <a:t>Dutch</a:t>
            </a:r>
          </a:p>
        </p:txBody>
      </p:sp>
      <p:pic>
        <p:nvPicPr>
          <p:cNvPr id="8" name="Content Placeholder 7" descr="A picture containing table, food, sitting, indoor&#10;&#10;Description automatically generated">
            <a:extLst>
              <a:ext uri="{FF2B5EF4-FFF2-40B4-BE49-F238E27FC236}">
                <a16:creationId xmlns:a16="http://schemas.microsoft.com/office/drawing/2014/main" id="{5BA7EA54-840B-4F0D-8BF6-13880FBE5BD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1843881"/>
            <a:ext cx="4038600" cy="4038600"/>
          </a:xfrm>
        </p:spPr>
      </p:pic>
    </p:spTree>
    <p:extLst>
      <p:ext uri="{BB962C8B-B14F-4D97-AF65-F5344CB8AC3E}">
        <p14:creationId xmlns:p14="http://schemas.microsoft.com/office/powerpoint/2010/main" val="22514060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BDCEA-CBE1-4C95-B203-F94C1E04F745}"/>
              </a:ext>
            </a:extLst>
          </p:cNvPr>
          <p:cNvSpPr>
            <a:spLocks noGrp="1"/>
          </p:cNvSpPr>
          <p:nvPr>
            <p:ph type="title"/>
          </p:nvPr>
        </p:nvSpPr>
        <p:spPr/>
        <p:txBody>
          <a:bodyPr/>
          <a:lstStyle/>
          <a:p>
            <a:r>
              <a:rPr lang="en-GB" dirty="0"/>
              <a:t>Who brought it to Britain?</a:t>
            </a:r>
          </a:p>
        </p:txBody>
      </p:sp>
      <p:sp>
        <p:nvSpPr>
          <p:cNvPr id="3" name="Content Placeholder 2">
            <a:extLst>
              <a:ext uri="{FF2B5EF4-FFF2-40B4-BE49-F238E27FC236}">
                <a16:creationId xmlns:a16="http://schemas.microsoft.com/office/drawing/2014/main" id="{CB240487-86F3-4E75-A6C9-58E007F0B704}"/>
              </a:ext>
            </a:extLst>
          </p:cNvPr>
          <p:cNvSpPr>
            <a:spLocks noGrp="1"/>
          </p:cNvSpPr>
          <p:nvPr>
            <p:ph sz="half" idx="1"/>
          </p:nvPr>
        </p:nvSpPr>
        <p:spPr/>
        <p:txBody>
          <a:bodyPr/>
          <a:lstStyle/>
          <a:p>
            <a:r>
              <a:rPr lang="en-GB" dirty="0"/>
              <a:t>Who brought this to the British Isles?</a:t>
            </a:r>
          </a:p>
          <a:p>
            <a:pPr marL="0" indent="0">
              <a:buNone/>
            </a:pPr>
            <a:endParaRPr lang="en-GB" dirty="0"/>
          </a:p>
          <a:p>
            <a:pPr lvl="1"/>
            <a:r>
              <a:rPr lang="en-GB" dirty="0"/>
              <a:t>Romans</a:t>
            </a:r>
          </a:p>
          <a:p>
            <a:pPr lvl="1"/>
            <a:r>
              <a:rPr lang="en-GB" dirty="0"/>
              <a:t>Vikings</a:t>
            </a:r>
          </a:p>
          <a:p>
            <a:pPr lvl="1"/>
            <a:r>
              <a:rPr lang="en-GB" b="1" dirty="0"/>
              <a:t>Normans</a:t>
            </a:r>
          </a:p>
          <a:p>
            <a:pPr lvl="1"/>
            <a:r>
              <a:rPr lang="en-GB" dirty="0"/>
              <a:t>Portuguese</a:t>
            </a:r>
          </a:p>
          <a:p>
            <a:pPr lvl="1"/>
            <a:r>
              <a:rPr lang="en-GB" dirty="0"/>
              <a:t>Dutch</a:t>
            </a:r>
          </a:p>
        </p:txBody>
      </p:sp>
      <p:pic>
        <p:nvPicPr>
          <p:cNvPr id="7" name="Content Placeholder 6" descr="A picture containing sky, pear, table, fruit&#10;&#10;Description automatically generated">
            <a:extLst>
              <a:ext uri="{FF2B5EF4-FFF2-40B4-BE49-F238E27FC236}">
                <a16:creationId xmlns:a16="http://schemas.microsoft.com/office/drawing/2014/main" id="{21F756EF-5DFA-4C0D-B68B-61F16CBC463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95800" y="2601118"/>
            <a:ext cx="4038600" cy="2524125"/>
          </a:xfrm>
        </p:spPr>
      </p:pic>
    </p:spTree>
    <p:extLst>
      <p:ext uri="{BB962C8B-B14F-4D97-AF65-F5344CB8AC3E}">
        <p14:creationId xmlns:p14="http://schemas.microsoft.com/office/powerpoint/2010/main" val="13515487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BDCEA-CBE1-4C95-B203-F94C1E04F745}"/>
              </a:ext>
            </a:extLst>
          </p:cNvPr>
          <p:cNvSpPr>
            <a:spLocks noGrp="1"/>
          </p:cNvSpPr>
          <p:nvPr>
            <p:ph type="title"/>
          </p:nvPr>
        </p:nvSpPr>
        <p:spPr/>
        <p:txBody>
          <a:bodyPr/>
          <a:lstStyle/>
          <a:p>
            <a:r>
              <a:rPr lang="en-GB" dirty="0"/>
              <a:t>Who brought it to Britain?</a:t>
            </a:r>
          </a:p>
        </p:txBody>
      </p:sp>
      <p:sp>
        <p:nvSpPr>
          <p:cNvPr id="3" name="Content Placeholder 2">
            <a:extLst>
              <a:ext uri="{FF2B5EF4-FFF2-40B4-BE49-F238E27FC236}">
                <a16:creationId xmlns:a16="http://schemas.microsoft.com/office/drawing/2014/main" id="{CB240487-86F3-4E75-A6C9-58E007F0B704}"/>
              </a:ext>
            </a:extLst>
          </p:cNvPr>
          <p:cNvSpPr>
            <a:spLocks noGrp="1"/>
          </p:cNvSpPr>
          <p:nvPr>
            <p:ph sz="half" idx="1"/>
          </p:nvPr>
        </p:nvSpPr>
        <p:spPr/>
        <p:txBody>
          <a:bodyPr/>
          <a:lstStyle/>
          <a:p>
            <a:r>
              <a:rPr lang="en-GB" dirty="0"/>
              <a:t>Who brought this to the British Isles?</a:t>
            </a:r>
          </a:p>
          <a:p>
            <a:pPr marL="0" indent="0">
              <a:buNone/>
            </a:pPr>
            <a:endParaRPr lang="en-GB" dirty="0"/>
          </a:p>
          <a:p>
            <a:pPr lvl="1"/>
            <a:r>
              <a:rPr lang="en-GB" dirty="0"/>
              <a:t>Romans</a:t>
            </a:r>
          </a:p>
          <a:p>
            <a:pPr lvl="1"/>
            <a:r>
              <a:rPr lang="en-GB" dirty="0"/>
              <a:t>Vikings</a:t>
            </a:r>
          </a:p>
          <a:p>
            <a:pPr lvl="1"/>
            <a:r>
              <a:rPr lang="en-GB" b="1" dirty="0"/>
              <a:t>Normans</a:t>
            </a:r>
          </a:p>
          <a:p>
            <a:pPr lvl="1"/>
            <a:r>
              <a:rPr lang="en-GB" dirty="0"/>
              <a:t>Portuguese</a:t>
            </a:r>
          </a:p>
          <a:p>
            <a:pPr lvl="1"/>
            <a:r>
              <a:rPr lang="en-GB" dirty="0"/>
              <a:t>Dutch</a:t>
            </a:r>
          </a:p>
        </p:txBody>
      </p:sp>
      <p:pic>
        <p:nvPicPr>
          <p:cNvPr id="7" name="Content Placeholder 6" descr="A picture containing sky, pear, table, fruit&#10;&#10;Description automatically generated">
            <a:extLst>
              <a:ext uri="{FF2B5EF4-FFF2-40B4-BE49-F238E27FC236}">
                <a16:creationId xmlns:a16="http://schemas.microsoft.com/office/drawing/2014/main" id="{21F756EF-5DFA-4C0D-B68B-61F16CBC463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95800" y="2601118"/>
            <a:ext cx="4038600" cy="2524125"/>
          </a:xfrm>
        </p:spPr>
      </p:pic>
    </p:spTree>
    <p:extLst>
      <p:ext uri="{BB962C8B-B14F-4D97-AF65-F5344CB8AC3E}">
        <p14:creationId xmlns:p14="http://schemas.microsoft.com/office/powerpoint/2010/main" val="35858745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BDCEA-CBE1-4C95-B203-F94C1E04F745}"/>
              </a:ext>
            </a:extLst>
          </p:cNvPr>
          <p:cNvSpPr>
            <a:spLocks noGrp="1"/>
          </p:cNvSpPr>
          <p:nvPr>
            <p:ph type="title"/>
          </p:nvPr>
        </p:nvSpPr>
        <p:spPr/>
        <p:txBody>
          <a:bodyPr/>
          <a:lstStyle/>
          <a:p>
            <a:r>
              <a:rPr lang="en-GB" dirty="0"/>
              <a:t>Who brought it to Britain?</a:t>
            </a:r>
          </a:p>
        </p:txBody>
      </p:sp>
      <p:sp>
        <p:nvSpPr>
          <p:cNvPr id="3" name="Content Placeholder 2">
            <a:extLst>
              <a:ext uri="{FF2B5EF4-FFF2-40B4-BE49-F238E27FC236}">
                <a16:creationId xmlns:a16="http://schemas.microsoft.com/office/drawing/2014/main" id="{CB240487-86F3-4E75-A6C9-58E007F0B704}"/>
              </a:ext>
            </a:extLst>
          </p:cNvPr>
          <p:cNvSpPr>
            <a:spLocks noGrp="1"/>
          </p:cNvSpPr>
          <p:nvPr>
            <p:ph sz="half" idx="1"/>
          </p:nvPr>
        </p:nvSpPr>
        <p:spPr/>
        <p:txBody>
          <a:bodyPr/>
          <a:lstStyle/>
          <a:p>
            <a:r>
              <a:rPr lang="en-GB" dirty="0"/>
              <a:t>Who brought this to the British Isles?</a:t>
            </a:r>
          </a:p>
          <a:p>
            <a:pPr marL="0" indent="0">
              <a:buNone/>
            </a:pPr>
            <a:endParaRPr lang="en-GB" dirty="0"/>
          </a:p>
          <a:p>
            <a:pPr lvl="1"/>
            <a:r>
              <a:rPr lang="en-GB" dirty="0"/>
              <a:t>Romans</a:t>
            </a:r>
          </a:p>
          <a:p>
            <a:pPr lvl="1"/>
            <a:r>
              <a:rPr lang="en-GB" dirty="0"/>
              <a:t>Vikings</a:t>
            </a:r>
          </a:p>
          <a:p>
            <a:pPr lvl="1"/>
            <a:r>
              <a:rPr lang="en-GB" dirty="0"/>
              <a:t>Normans</a:t>
            </a:r>
          </a:p>
          <a:p>
            <a:pPr lvl="1"/>
            <a:r>
              <a:rPr lang="en-GB" dirty="0"/>
              <a:t>Portuguese</a:t>
            </a:r>
          </a:p>
          <a:p>
            <a:pPr lvl="1"/>
            <a:r>
              <a:rPr lang="en-GB" dirty="0"/>
              <a:t>Dutch</a:t>
            </a:r>
          </a:p>
        </p:txBody>
      </p:sp>
      <p:pic>
        <p:nvPicPr>
          <p:cNvPr id="7" name="Picture 4" descr="Smoked Fish, Trout, Smoking, Smoked, Smoked Trout">
            <a:extLst>
              <a:ext uri="{FF2B5EF4-FFF2-40B4-BE49-F238E27FC236}">
                <a16:creationId xmlns:a16="http://schemas.microsoft.com/office/drawing/2014/main" id="{1FF8C7E2-5A98-4E78-9DA5-BB61EA0C2B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2348880"/>
            <a:ext cx="4172130" cy="2781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7089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BDCEA-CBE1-4C95-B203-F94C1E04F745}"/>
              </a:ext>
            </a:extLst>
          </p:cNvPr>
          <p:cNvSpPr>
            <a:spLocks noGrp="1"/>
          </p:cNvSpPr>
          <p:nvPr>
            <p:ph type="title"/>
          </p:nvPr>
        </p:nvSpPr>
        <p:spPr/>
        <p:txBody>
          <a:bodyPr/>
          <a:lstStyle/>
          <a:p>
            <a:r>
              <a:rPr lang="en-GB" dirty="0"/>
              <a:t>Who brought it to Britain?</a:t>
            </a:r>
          </a:p>
        </p:txBody>
      </p:sp>
      <p:sp>
        <p:nvSpPr>
          <p:cNvPr id="3" name="Content Placeholder 2">
            <a:extLst>
              <a:ext uri="{FF2B5EF4-FFF2-40B4-BE49-F238E27FC236}">
                <a16:creationId xmlns:a16="http://schemas.microsoft.com/office/drawing/2014/main" id="{CB240487-86F3-4E75-A6C9-58E007F0B704}"/>
              </a:ext>
            </a:extLst>
          </p:cNvPr>
          <p:cNvSpPr>
            <a:spLocks noGrp="1"/>
          </p:cNvSpPr>
          <p:nvPr>
            <p:ph sz="half" idx="1"/>
          </p:nvPr>
        </p:nvSpPr>
        <p:spPr/>
        <p:txBody>
          <a:bodyPr/>
          <a:lstStyle/>
          <a:p>
            <a:r>
              <a:rPr lang="en-GB" dirty="0"/>
              <a:t>Who brought this to the British Isles?</a:t>
            </a:r>
          </a:p>
          <a:p>
            <a:pPr marL="0" indent="0">
              <a:buNone/>
            </a:pPr>
            <a:endParaRPr lang="en-GB" dirty="0"/>
          </a:p>
          <a:p>
            <a:pPr lvl="1"/>
            <a:r>
              <a:rPr lang="en-GB" dirty="0"/>
              <a:t>Romans</a:t>
            </a:r>
          </a:p>
          <a:p>
            <a:pPr lvl="1"/>
            <a:r>
              <a:rPr lang="en-GB" b="1" dirty="0"/>
              <a:t>Vikings</a:t>
            </a:r>
          </a:p>
          <a:p>
            <a:pPr lvl="1"/>
            <a:r>
              <a:rPr lang="en-GB" dirty="0"/>
              <a:t>Normans</a:t>
            </a:r>
          </a:p>
          <a:p>
            <a:pPr lvl="1"/>
            <a:r>
              <a:rPr lang="en-GB" dirty="0"/>
              <a:t>Portuguese</a:t>
            </a:r>
          </a:p>
          <a:p>
            <a:pPr lvl="1"/>
            <a:r>
              <a:rPr lang="en-GB" dirty="0"/>
              <a:t>Dutch</a:t>
            </a:r>
          </a:p>
        </p:txBody>
      </p:sp>
      <p:pic>
        <p:nvPicPr>
          <p:cNvPr id="7" name="Picture 4" descr="Smoked Fish, Trout, Smoking, Smoked, Smoked Trout">
            <a:extLst>
              <a:ext uri="{FF2B5EF4-FFF2-40B4-BE49-F238E27FC236}">
                <a16:creationId xmlns:a16="http://schemas.microsoft.com/office/drawing/2014/main" id="{1FF8C7E2-5A98-4E78-9DA5-BB61EA0C2B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825" y="2348880"/>
            <a:ext cx="4172130" cy="2781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6619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BDCEA-CBE1-4C95-B203-F94C1E04F745}"/>
              </a:ext>
            </a:extLst>
          </p:cNvPr>
          <p:cNvSpPr>
            <a:spLocks noGrp="1"/>
          </p:cNvSpPr>
          <p:nvPr>
            <p:ph type="title"/>
          </p:nvPr>
        </p:nvSpPr>
        <p:spPr/>
        <p:txBody>
          <a:bodyPr/>
          <a:lstStyle/>
          <a:p>
            <a:r>
              <a:rPr lang="en-GB" dirty="0"/>
              <a:t>Who brought it to Britain?</a:t>
            </a:r>
          </a:p>
        </p:txBody>
      </p:sp>
      <p:sp>
        <p:nvSpPr>
          <p:cNvPr id="3" name="Content Placeholder 2">
            <a:extLst>
              <a:ext uri="{FF2B5EF4-FFF2-40B4-BE49-F238E27FC236}">
                <a16:creationId xmlns:a16="http://schemas.microsoft.com/office/drawing/2014/main" id="{CB240487-86F3-4E75-A6C9-58E007F0B704}"/>
              </a:ext>
            </a:extLst>
          </p:cNvPr>
          <p:cNvSpPr>
            <a:spLocks noGrp="1"/>
          </p:cNvSpPr>
          <p:nvPr>
            <p:ph sz="half" idx="1"/>
          </p:nvPr>
        </p:nvSpPr>
        <p:spPr/>
        <p:txBody>
          <a:bodyPr/>
          <a:lstStyle/>
          <a:p>
            <a:r>
              <a:rPr lang="en-GB" dirty="0"/>
              <a:t>Who brought this to the British Isles?</a:t>
            </a:r>
          </a:p>
          <a:p>
            <a:pPr marL="0" indent="0">
              <a:buNone/>
            </a:pPr>
            <a:endParaRPr lang="en-GB" dirty="0"/>
          </a:p>
          <a:p>
            <a:pPr lvl="1"/>
            <a:r>
              <a:rPr lang="en-GB" dirty="0"/>
              <a:t>Romans</a:t>
            </a:r>
          </a:p>
          <a:p>
            <a:pPr lvl="1"/>
            <a:r>
              <a:rPr lang="en-GB" dirty="0"/>
              <a:t>Vikings</a:t>
            </a:r>
          </a:p>
          <a:p>
            <a:pPr lvl="1"/>
            <a:r>
              <a:rPr lang="en-GB" dirty="0"/>
              <a:t>Normans</a:t>
            </a:r>
          </a:p>
          <a:p>
            <a:pPr lvl="1"/>
            <a:r>
              <a:rPr lang="en-GB" dirty="0"/>
              <a:t>Portuguese</a:t>
            </a:r>
          </a:p>
          <a:p>
            <a:pPr lvl="1"/>
            <a:r>
              <a:rPr lang="en-GB" dirty="0"/>
              <a:t>Dutch</a:t>
            </a:r>
          </a:p>
        </p:txBody>
      </p:sp>
      <p:pic>
        <p:nvPicPr>
          <p:cNvPr id="8" name="Content Placeholder 7" descr="A picture containing table, food, indoor, green&#10;&#10;Description automatically generated">
            <a:extLst>
              <a:ext uri="{FF2B5EF4-FFF2-40B4-BE49-F238E27FC236}">
                <a16:creationId xmlns:a16="http://schemas.microsoft.com/office/drawing/2014/main" id="{4BA7F0D4-4F69-4226-9F61-3BD339046EBE}"/>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3658"/>
            <a:ext cx="4038600" cy="3039046"/>
          </a:xfrm>
        </p:spPr>
      </p:pic>
    </p:spTree>
    <p:extLst>
      <p:ext uri="{BB962C8B-B14F-4D97-AF65-F5344CB8AC3E}">
        <p14:creationId xmlns:p14="http://schemas.microsoft.com/office/powerpoint/2010/main" val="30667617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BDCEA-CBE1-4C95-B203-F94C1E04F745}"/>
              </a:ext>
            </a:extLst>
          </p:cNvPr>
          <p:cNvSpPr>
            <a:spLocks noGrp="1"/>
          </p:cNvSpPr>
          <p:nvPr>
            <p:ph type="title"/>
          </p:nvPr>
        </p:nvSpPr>
        <p:spPr/>
        <p:txBody>
          <a:bodyPr/>
          <a:lstStyle/>
          <a:p>
            <a:r>
              <a:rPr lang="en-GB" dirty="0"/>
              <a:t>Who brought it to Britain?</a:t>
            </a:r>
          </a:p>
        </p:txBody>
      </p:sp>
      <p:sp>
        <p:nvSpPr>
          <p:cNvPr id="3" name="Content Placeholder 2">
            <a:extLst>
              <a:ext uri="{FF2B5EF4-FFF2-40B4-BE49-F238E27FC236}">
                <a16:creationId xmlns:a16="http://schemas.microsoft.com/office/drawing/2014/main" id="{CB240487-86F3-4E75-A6C9-58E007F0B704}"/>
              </a:ext>
            </a:extLst>
          </p:cNvPr>
          <p:cNvSpPr>
            <a:spLocks noGrp="1"/>
          </p:cNvSpPr>
          <p:nvPr>
            <p:ph sz="half" idx="1"/>
          </p:nvPr>
        </p:nvSpPr>
        <p:spPr/>
        <p:txBody>
          <a:bodyPr/>
          <a:lstStyle/>
          <a:p>
            <a:r>
              <a:rPr lang="en-GB" dirty="0"/>
              <a:t>Who brought this to the British Isles?</a:t>
            </a:r>
          </a:p>
          <a:p>
            <a:pPr marL="0" indent="0">
              <a:buNone/>
            </a:pPr>
            <a:endParaRPr lang="en-GB" dirty="0"/>
          </a:p>
          <a:p>
            <a:pPr lvl="1"/>
            <a:r>
              <a:rPr lang="en-GB" dirty="0"/>
              <a:t>Romans</a:t>
            </a:r>
          </a:p>
          <a:p>
            <a:pPr lvl="1"/>
            <a:r>
              <a:rPr lang="en-GB" dirty="0"/>
              <a:t>Vikings</a:t>
            </a:r>
          </a:p>
          <a:p>
            <a:pPr lvl="1"/>
            <a:r>
              <a:rPr lang="en-GB" dirty="0"/>
              <a:t>Normans</a:t>
            </a:r>
          </a:p>
          <a:p>
            <a:pPr lvl="1"/>
            <a:r>
              <a:rPr lang="en-GB" dirty="0"/>
              <a:t>Portuguese</a:t>
            </a:r>
          </a:p>
          <a:p>
            <a:pPr lvl="1"/>
            <a:r>
              <a:rPr lang="en-GB" b="1" dirty="0"/>
              <a:t>Dutch</a:t>
            </a:r>
          </a:p>
        </p:txBody>
      </p:sp>
      <p:pic>
        <p:nvPicPr>
          <p:cNvPr id="8" name="Content Placeholder 7" descr="A picture containing table, food, indoor, green&#10;&#10;Description automatically generated">
            <a:extLst>
              <a:ext uri="{FF2B5EF4-FFF2-40B4-BE49-F238E27FC236}">
                <a16:creationId xmlns:a16="http://schemas.microsoft.com/office/drawing/2014/main" id="{4BA7F0D4-4F69-4226-9F61-3BD339046EBE}"/>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3658"/>
            <a:ext cx="4038600" cy="3039046"/>
          </a:xfrm>
        </p:spPr>
      </p:pic>
    </p:spTree>
    <p:extLst>
      <p:ext uri="{BB962C8B-B14F-4D97-AF65-F5344CB8AC3E}">
        <p14:creationId xmlns:p14="http://schemas.microsoft.com/office/powerpoint/2010/main" val="153836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327BBE9-84FD-4827-8ABF-886D73FA62E3}"/>
              </a:ext>
            </a:extLst>
          </p:cNvPr>
          <p:cNvPicPr>
            <a:picLocks noGrp="1" noChangeAspect="1"/>
          </p:cNvPicPr>
          <p:nvPr>
            <p:ph idx="1"/>
          </p:nvPr>
        </p:nvPicPr>
        <p:blipFill>
          <a:blip r:embed="rId3"/>
          <a:stretch>
            <a:fillRect/>
          </a:stretch>
        </p:blipFill>
        <p:spPr>
          <a:xfrm>
            <a:off x="2252431" y="714016"/>
            <a:ext cx="4376970" cy="5286734"/>
          </a:xfrm>
          <a:prstGeom prst="rect">
            <a:avLst/>
          </a:prstGeom>
        </p:spPr>
      </p:pic>
    </p:spTree>
    <p:custDataLst>
      <p:tags r:id="rId1"/>
    </p:custDataLst>
    <p:extLst>
      <p:ext uri="{BB962C8B-B14F-4D97-AF65-F5344CB8AC3E}">
        <p14:creationId xmlns:p14="http://schemas.microsoft.com/office/powerpoint/2010/main" val="42278941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0F43-6F0B-4A19-8FCF-1CF484AAFF71}"/>
              </a:ext>
            </a:extLst>
          </p:cNvPr>
          <p:cNvSpPr>
            <a:spLocks noGrp="1"/>
          </p:cNvSpPr>
          <p:nvPr>
            <p:ph type="title"/>
          </p:nvPr>
        </p:nvSpPr>
        <p:spPr/>
        <p:txBody>
          <a:bodyPr/>
          <a:lstStyle/>
          <a:p>
            <a:r>
              <a:rPr lang="en-GB" dirty="0"/>
              <a:t>The British Empire</a:t>
            </a:r>
          </a:p>
        </p:txBody>
      </p:sp>
      <p:sp>
        <p:nvSpPr>
          <p:cNvPr id="3" name="Content Placeholder 2">
            <a:extLst>
              <a:ext uri="{FF2B5EF4-FFF2-40B4-BE49-F238E27FC236}">
                <a16:creationId xmlns:a16="http://schemas.microsoft.com/office/drawing/2014/main" id="{93843EF4-3305-4321-B377-3D442A95E87C}"/>
              </a:ext>
            </a:extLst>
          </p:cNvPr>
          <p:cNvSpPr>
            <a:spLocks noGrp="1"/>
          </p:cNvSpPr>
          <p:nvPr>
            <p:ph sz="half" idx="1"/>
          </p:nvPr>
        </p:nvSpPr>
        <p:spPr>
          <a:xfrm>
            <a:off x="533400" y="1316278"/>
            <a:ext cx="4038600" cy="4587789"/>
          </a:xfrm>
        </p:spPr>
        <p:txBody>
          <a:bodyPr/>
          <a:lstStyle/>
          <a:p>
            <a:pPr>
              <a:buBlip>
                <a:blip r:embed="rId3"/>
              </a:buBlip>
            </a:pPr>
            <a:r>
              <a:rPr lang="en-GB" sz="2200" dirty="0"/>
              <a:t>Began to take shape in the early 17th century</a:t>
            </a:r>
          </a:p>
          <a:p>
            <a:pPr marL="0" indent="0">
              <a:buNone/>
            </a:pPr>
            <a:endParaRPr lang="en-GB" sz="800" dirty="0"/>
          </a:p>
          <a:p>
            <a:pPr>
              <a:buBlip>
                <a:blip r:embed="rId3"/>
              </a:buBlip>
            </a:pPr>
            <a:r>
              <a:rPr lang="en-GB" sz="2200" dirty="0"/>
              <a:t>At it’s height in 1922 it ruled over about 458 million people</a:t>
            </a:r>
          </a:p>
          <a:p>
            <a:pPr marL="0" indent="0">
              <a:buNone/>
            </a:pPr>
            <a:endParaRPr lang="en-GB" sz="800" dirty="0"/>
          </a:p>
          <a:p>
            <a:pPr>
              <a:buBlip>
                <a:blip r:embed="rId3"/>
              </a:buBlip>
            </a:pPr>
            <a:r>
              <a:rPr lang="en-GB" sz="2200" dirty="0"/>
              <a:t>One quarter of the population of the world </a:t>
            </a:r>
          </a:p>
          <a:p>
            <a:pPr marL="0" indent="0">
              <a:buNone/>
            </a:pPr>
            <a:endParaRPr lang="en-GB" sz="800" dirty="0"/>
          </a:p>
          <a:p>
            <a:pPr>
              <a:buBlip>
                <a:blip r:embed="rId3"/>
              </a:buBlip>
            </a:pPr>
            <a:r>
              <a:rPr lang="en-GB" sz="2200" dirty="0"/>
              <a:t>Covered 33,700,000 km2</a:t>
            </a:r>
          </a:p>
          <a:p>
            <a:pPr marL="0" indent="0">
              <a:buNone/>
            </a:pPr>
            <a:endParaRPr lang="en-GB" sz="800" dirty="0"/>
          </a:p>
          <a:p>
            <a:pPr>
              <a:buBlip>
                <a:blip r:embed="rId3"/>
              </a:buBlip>
            </a:pPr>
            <a:r>
              <a:rPr lang="en-GB" sz="2200" dirty="0"/>
              <a:t>Almost a quarter of the Earth's total land area</a:t>
            </a:r>
          </a:p>
          <a:p>
            <a:pPr marL="0" indent="0">
              <a:buNone/>
            </a:pPr>
            <a:endParaRPr lang="en-GB" sz="800" dirty="0"/>
          </a:p>
          <a:p>
            <a:pPr marL="0" indent="0">
              <a:buNone/>
            </a:pPr>
            <a:endParaRPr lang="en-GB" sz="2200" dirty="0"/>
          </a:p>
          <a:p>
            <a:pPr marL="0" indent="0">
              <a:buNone/>
            </a:pPr>
            <a:endParaRPr lang="en-GB" sz="2200" dirty="0"/>
          </a:p>
        </p:txBody>
      </p:sp>
      <p:pic>
        <p:nvPicPr>
          <p:cNvPr id="10" name="Content Placeholder 9">
            <a:extLst>
              <a:ext uri="{FF2B5EF4-FFF2-40B4-BE49-F238E27FC236}">
                <a16:creationId xmlns:a16="http://schemas.microsoft.com/office/drawing/2014/main" id="{CE8D30C2-82F6-468F-B204-5072539A840B}"/>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355976" y="1916832"/>
            <a:ext cx="4515577" cy="3386683"/>
          </a:xfrm>
        </p:spPr>
      </p:pic>
    </p:spTree>
    <p:extLst>
      <p:ext uri="{BB962C8B-B14F-4D97-AF65-F5344CB8AC3E}">
        <p14:creationId xmlns:p14="http://schemas.microsoft.com/office/powerpoint/2010/main" val="3353726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3D825-5291-491C-9C2A-4B33B5EF4917}"/>
              </a:ext>
            </a:extLst>
          </p:cNvPr>
          <p:cNvSpPr>
            <a:spLocks noGrp="1"/>
          </p:cNvSpPr>
          <p:nvPr>
            <p:ph type="title"/>
          </p:nvPr>
        </p:nvSpPr>
        <p:spPr/>
        <p:txBody>
          <a:bodyPr/>
          <a:lstStyle/>
          <a:p>
            <a:r>
              <a:rPr lang="en-US" dirty="0"/>
              <a:t>Empire and Colonialism</a:t>
            </a:r>
            <a:endParaRPr lang="en-GB" dirty="0"/>
          </a:p>
        </p:txBody>
      </p:sp>
      <p:sp>
        <p:nvSpPr>
          <p:cNvPr id="3" name="Content Placeholder 2">
            <a:extLst>
              <a:ext uri="{FF2B5EF4-FFF2-40B4-BE49-F238E27FC236}">
                <a16:creationId xmlns:a16="http://schemas.microsoft.com/office/drawing/2014/main" id="{A835AD81-D7FD-4B75-92F1-D2061B0DD313}"/>
              </a:ext>
            </a:extLst>
          </p:cNvPr>
          <p:cNvSpPr>
            <a:spLocks noGrp="1"/>
          </p:cNvSpPr>
          <p:nvPr>
            <p:ph sz="half" idx="1"/>
          </p:nvPr>
        </p:nvSpPr>
        <p:spPr>
          <a:xfrm>
            <a:off x="457200" y="1268760"/>
            <a:ext cx="4038600" cy="5328592"/>
          </a:xfrm>
        </p:spPr>
        <p:txBody>
          <a:bodyPr/>
          <a:lstStyle/>
          <a:p>
            <a:r>
              <a:rPr lang="en-GB" sz="2200" dirty="0"/>
              <a:t>It started as a trading empire</a:t>
            </a:r>
          </a:p>
          <a:p>
            <a:pPr lvl="1"/>
            <a:r>
              <a:rPr lang="en-GB" sz="2200" dirty="0"/>
              <a:t>Spices</a:t>
            </a:r>
          </a:p>
          <a:p>
            <a:pPr lvl="1"/>
            <a:r>
              <a:rPr lang="en-GB" sz="2200" dirty="0"/>
              <a:t>Tea</a:t>
            </a:r>
          </a:p>
          <a:p>
            <a:pPr lvl="1"/>
            <a:r>
              <a:rPr lang="en-GB" sz="2200" dirty="0"/>
              <a:t>Sugar</a:t>
            </a:r>
          </a:p>
          <a:p>
            <a:r>
              <a:rPr lang="en-GB" sz="2200" dirty="0"/>
              <a:t>British often wanted to remain separate - aloof</a:t>
            </a:r>
          </a:p>
          <a:p>
            <a:r>
              <a:rPr lang="en-GB" sz="2200" dirty="0"/>
              <a:t>They had food shipped from home</a:t>
            </a:r>
          </a:p>
          <a:p>
            <a:pPr lvl="1"/>
            <a:r>
              <a:rPr lang="en-GB" sz="2200" dirty="0"/>
              <a:t>Marmalade</a:t>
            </a:r>
          </a:p>
          <a:p>
            <a:pPr lvl="1"/>
            <a:r>
              <a:rPr lang="en-GB" sz="2200" dirty="0"/>
              <a:t>Dundee Cake</a:t>
            </a:r>
          </a:p>
          <a:p>
            <a:r>
              <a:rPr lang="en-GB" sz="2200" dirty="0"/>
              <a:t>It took time for foreign food to become acceptable at home</a:t>
            </a:r>
          </a:p>
          <a:p>
            <a:pPr lvl="1"/>
            <a:endParaRPr lang="en-GB" sz="2200" dirty="0"/>
          </a:p>
        </p:txBody>
      </p:sp>
      <p:pic>
        <p:nvPicPr>
          <p:cNvPr id="6" name="Content Placeholder 5">
            <a:extLst>
              <a:ext uri="{FF2B5EF4-FFF2-40B4-BE49-F238E27FC236}">
                <a16:creationId xmlns:a16="http://schemas.microsoft.com/office/drawing/2014/main" id="{8CE421DD-04F7-4AC6-AD49-9F12E1099E0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39634" y="2129076"/>
            <a:ext cx="4038600" cy="2599848"/>
          </a:xfrm>
        </p:spPr>
      </p:pic>
    </p:spTree>
    <p:extLst>
      <p:ext uri="{BB962C8B-B14F-4D97-AF65-F5344CB8AC3E}">
        <p14:creationId xmlns:p14="http://schemas.microsoft.com/office/powerpoint/2010/main" val="39487040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58CA2-F643-4FCE-B54A-C903B36BA256}"/>
              </a:ext>
            </a:extLst>
          </p:cNvPr>
          <p:cNvSpPr>
            <a:spLocks noGrp="1"/>
          </p:cNvSpPr>
          <p:nvPr>
            <p:ph type="title"/>
          </p:nvPr>
        </p:nvSpPr>
        <p:spPr/>
        <p:txBody>
          <a:bodyPr/>
          <a:lstStyle/>
          <a:p>
            <a:r>
              <a:rPr lang="en-US" dirty="0"/>
              <a:t>War</a:t>
            </a:r>
            <a:endParaRPr lang="en-GB" dirty="0"/>
          </a:p>
        </p:txBody>
      </p:sp>
      <p:sp>
        <p:nvSpPr>
          <p:cNvPr id="3" name="Content Placeholder 2">
            <a:extLst>
              <a:ext uri="{FF2B5EF4-FFF2-40B4-BE49-F238E27FC236}">
                <a16:creationId xmlns:a16="http://schemas.microsoft.com/office/drawing/2014/main" id="{D9EDC737-4D41-4A9E-8F03-BD769E6195A7}"/>
              </a:ext>
            </a:extLst>
          </p:cNvPr>
          <p:cNvSpPr>
            <a:spLocks noGrp="1"/>
          </p:cNvSpPr>
          <p:nvPr>
            <p:ph sz="half" idx="1"/>
          </p:nvPr>
        </p:nvSpPr>
        <p:spPr>
          <a:xfrm>
            <a:off x="457200" y="1143000"/>
            <a:ext cx="4258816" cy="5382344"/>
          </a:xfrm>
        </p:spPr>
        <p:txBody>
          <a:bodyPr/>
          <a:lstStyle/>
          <a:p>
            <a:pPr marL="0" indent="0">
              <a:buNone/>
            </a:pPr>
            <a:r>
              <a:rPr lang="en-GB" b="1" dirty="0"/>
              <a:t>World War 1</a:t>
            </a:r>
            <a:r>
              <a:rPr lang="en-GB" dirty="0"/>
              <a:t> </a:t>
            </a:r>
          </a:p>
          <a:p>
            <a:r>
              <a:rPr lang="en-GB" sz="2200" dirty="0"/>
              <a:t>Many recruits malnourished</a:t>
            </a:r>
          </a:p>
          <a:p>
            <a:r>
              <a:rPr lang="en-GB" sz="2200" dirty="0"/>
              <a:t>Very poor personal  hygiene</a:t>
            </a:r>
          </a:p>
          <a:p>
            <a:r>
              <a:rPr lang="en-GB" sz="2200" dirty="0"/>
              <a:t>Liable to become ill easily</a:t>
            </a:r>
          </a:p>
          <a:p>
            <a:endParaRPr lang="en-GB" sz="2200" dirty="0"/>
          </a:p>
          <a:p>
            <a:r>
              <a:rPr lang="en-GB" sz="2200" dirty="0"/>
              <a:t>Army offered three regular meals a day</a:t>
            </a:r>
          </a:p>
          <a:p>
            <a:r>
              <a:rPr lang="en-GB" sz="2200" dirty="0"/>
              <a:t>Free health care</a:t>
            </a:r>
          </a:p>
          <a:p>
            <a:r>
              <a:rPr lang="en-GB" sz="2200" dirty="0"/>
              <a:t>The world was introduced “Bully Beef” = Corned Beef</a:t>
            </a:r>
          </a:p>
          <a:p>
            <a:pPr marL="0" indent="0">
              <a:buNone/>
            </a:pPr>
            <a:endParaRPr lang="en-GB" sz="2200" dirty="0"/>
          </a:p>
          <a:p>
            <a:pPr marL="0" indent="0">
              <a:buNone/>
            </a:pPr>
            <a:endParaRPr lang="en-GB" sz="2200" dirty="0"/>
          </a:p>
        </p:txBody>
      </p:sp>
      <p:pic>
        <p:nvPicPr>
          <p:cNvPr id="6" name="Content Placeholder 5" descr="A close up of food on a table&#10;&#10;Description automatically generated">
            <a:extLst>
              <a:ext uri="{FF2B5EF4-FFF2-40B4-BE49-F238E27FC236}">
                <a16:creationId xmlns:a16="http://schemas.microsoft.com/office/drawing/2014/main" id="{652D75A0-E702-47FF-8C6C-ED71FA6DB66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4681" y="1572598"/>
            <a:ext cx="4376682" cy="4376682"/>
          </a:xfrm>
        </p:spPr>
      </p:pic>
    </p:spTree>
    <p:extLst>
      <p:ext uri="{BB962C8B-B14F-4D97-AF65-F5344CB8AC3E}">
        <p14:creationId xmlns:p14="http://schemas.microsoft.com/office/powerpoint/2010/main" val="22845536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58CA2-F643-4FCE-B54A-C903B36BA256}"/>
              </a:ext>
            </a:extLst>
          </p:cNvPr>
          <p:cNvSpPr>
            <a:spLocks noGrp="1"/>
          </p:cNvSpPr>
          <p:nvPr>
            <p:ph type="title"/>
          </p:nvPr>
        </p:nvSpPr>
        <p:spPr/>
        <p:txBody>
          <a:bodyPr/>
          <a:lstStyle/>
          <a:p>
            <a:r>
              <a:rPr lang="en-US" dirty="0"/>
              <a:t>War</a:t>
            </a:r>
            <a:endParaRPr lang="en-GB" dirty="0"/>
          </a:p>
        </p:txBody>
      </p:sp>
      <p:sp>
        <p:nvSpPr>
          <p:cNvPr id="3" name="Content Placeholder 2">
            <a:extLst>
              <a:ext uri="{FF2B5EF4-FFF2-40B4-BE49-F238E27FC236}">
                <a16:creationId xmlns:a16="http://schemas.microsoft.com/office/drawing/2014/main" id="{D9EDC737-4D41-4A9E-8F03-BD769E6195A7}"/>
              </a:ext>
            </a:extLst>
          </p:cNvPr>
          <p:cNvSpPr>
            <a:spLocks noGrp="1"/>
          </p:cNvSpPr>
          <p:nvPr>
            <p:ph sz="half" idx="1"/>
          </p:nvPr>
        </p:nvSpPr>
        <p:spPr>
          <a:xfrm>
            <a:off x="457200" y="1143000"/>
            <a:ext cx="4258816" cy="5382344"/>
          </a:xfrm>
        </p:spPr>
        <p:txBody>
          <a:bodyPr/>
          <a:lstStyle/>
          <a:p>
            <a:pPr marL="0" indent="0">
              <a:buNone/>
            </a:pPr>
            <a:r>
              <a:rPr lang="en-GB" b="1" dirty="0"/>
              <a:t>World War 2</a:t>
            </a:r>
            <a:r>
              <a:rPr lang="en-GB" dirty="0"/>
              <a:t> </a:t>
            </a:r>
          </a:p>
          <a:p>
            <a:r>
              <a:rPr lang="en-GB" sz="2200" dirty="0"/>
              <a:t>Rationing until 4</a:t>
            </a:r>
            <a:r>
              <a:rPr lang="en-GB" sz="2200" baseline="30000" dirty="0"/>
              <a:t>th</a:t>
            </a:r>
            <a:r>
              <a:rPr lang="en-GB" sz="2200" dirty="0"/>
              <a:t> July 1954</a:t>
            </a:r>
          </a:p>
          <a:p>
            <a:pPr marL="0" indent="0">
              <a:buNone/>
            </a:pPr>
            <a:endParaRPr lang="en-GB" sz="800" dirty="0"/>
          </a:p>
          <a:p>
            <a:r>
              <a:rPr lang="en-GB" sz="2200" dirty="0"/>
              <a:t>The concept of balanced diets</a:t>
            </a:r>
          </a:p>
          <a:p>
            <a:pPr marL="0" indent="0">
              <a:buNone/>
            </a:pPr>
            <a:endParaRPr lang="en-GB" sz="800" dirty="0"/>
          </a:p>
          <a:p>
            <a:r>
              <a:rPr lang="en-GB" sz="2200" dirty="0"/>
              <a:t>People did not go hungry</a:t>
            </a:r>
          </a:p>
          <a:p>
            <a:pPr marL="0" indent="0">
              <a:buNone/>
            </a:pPr>
            <a:endParaRPr lang="en-GB" sz="800" dirty="0"/>
          </a:p>
          <a:p>
            <a:r>
              <a:rPr lang="en-GB" sz="2200" dirty="0"/>
              <a:t>Limited food “sacrificed taste and stifled creativity”</a:t>
            </a:r>
          </a:p>
          <a:p>
            <a:pPr marL="0" indent="0">
              <a:buNone/>
            </a:pPr>
            <a:endParaRPr lang="en-GB" sz="800" dirty="0"/>
          </a:p>
          <a:p>
            <a:r>
              <a:rPr lang="en-GB" sz="2200" dirty="0"/>
              <a:t>Although the Black Market for illicit food items thrived</a:t>
            </a:r>
          </a:p>
          <a:p>
            <a:pPr marL="0" indent="0">
              <a:buNone/>
            </a:pPr>
            <a:endParaRPr lang="en-GB" sz="800" dirty="0"/>
          </a:p>
          <a:p>
            <a:r>
              <a:rPr lang="en-GB" sz="2200" dirty="0"/>
              <a:t>Britain got a well deserved reputation for terrible cuisine</a:t>
            </a:r>
          </a:p>
        </p:txBody>
      </p:sp>
      <p:pic>
        <p:nvPicPr>
          <p:cNvPr id="9" name="Picture 2" descr="Image result for war time rations">
            <a:extLst>
              <a:ext uri="{FF2B5EF4-FFF2-40B4-BE49-F238E27FC236}">
                <a16:creationId xmlns:a16="http://schemas.microsoft.com/office/drawing/2014/main" id="{DCB8B38B-A4B4-4541-BFDA-8B9F6856183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40612" y="1523429"/>
            <a:ext cx="3528392" cy="4526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4103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AF003-86E7-45B3-B571-A7CEEF0A5FA9}"/>
              </a:ext>
            </a:extLst>
          </p:cNvPr>
          <p:cNvSpPr>
            <a:spLocks noGrp="1"/>
          </p:cNvSpPr>
          <p:nvPr>
            <p:ph type="title"/>
          </p:nvPr>
        </p:nvSpPr>
        <p:spPr/>
        <p:txBody>
          <a:bodyPr/>
          <a:lstStyle/>
          <a:p>
            <a:r>
              <a:rPr lang="en-US" dirty="0"/>
              <a:t>Immigration</a:t>
            </a:r>
            <a:endParaRPr lang="en-GB" dirty="0"/>
          </a:p>
        </p:txBody>
      </p:sp>
      <p:sp>
        <p:nvSpPr>
          <p:cNvPr id="3" name="Content Placeholder 2">
            <a:extLst>
              <a:ext uri="{FF2B5EF4-FFF2-40B4-BE49-F238E27FC236}">
                <a16:creationId xmlns:a16="http://schemas.microsoft.com/office/drawing/2014/main" id="{81F2B3C1-914F-4F63-9037-9AB01AA32D88}"/>
              </a:ext>
            </a:extLst>
          </p:cNvPr>
          <p:cNvSpPr>
            <a:spLocks noGrp="1"/>
          </p:cNvSpPr>
          <p:nvPr>
            <p:ph sz="half" idx="1"/>
          </p:nvPr>
        </p:nvSpPr>
        <p:spPr/>
        <p:txBody>
          <a:bodyPr/>
          <a:lstStyle/>
          <a:p>
            <a:r>
              <a:rPr lang="en-US" sz="2200" dirty="0"/>
              <a:t>Immigrants built on the British culinary tradition</a:t>
            </a:r>
          </a:p>
          <a:p>
            <a:pPr marL="0" indent="0">
              <a:buNone/>
            </a:pPr>
            <a:endParaRPr lang="en-US" sz="800" dirty="0"/>
          </a:p>
          <a:p>
            <a:r>
              <a:rPr lang="en-US" sz="2200" dirty="0"/>
              <a:t>Fusing foreign flavours to spice up the traditional cuisine</a:t>
            </a:r>
          </a:p>
          <a:p>
            <a:endParaRPr lang="en-GB" dirty="0"/>
          </a:p>
        </p:txBody>
      </p:sp>
      <p:pic>
        <p:nvPicPr>
          <p:cNvPr id="10" name="Content Placeholder 9" descr="A person cooking in a kitchen preparing food&#10;&#10;Description automatically generated">
            <a:extLst>
              <a:ext uri="{FF2B5EF4-FFF2-40B4-BE49-F238E27FC236}">
                <a16:creationId xmlns:a16="http://schemas.microsoft.com/office/drawing/2014/main" id="{7EBD532D-69F2-4577-8BC9-FC47CC4D109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8678" r="11141" b="27198"/>
          <a:stretch/>
        </p:blipFill>
        <p:spPr>
          <a:xfrm>
            <a:off x="2476500" y="3429000"/>
            <a:ext cx="5438102" cy="2592288"/>
          </a:xfrm>
        </p:spPr>
      </p:pic>
    </p:spTree>
    <p:extLst>
      <p:ext uri="{BB962C8B-B14F-4D97-AF65-F5344CB8AC3E}">
        <p14:creationId xmlns:p14="http://schemas.microsoft.com/office/powerpoint/2010/main" val="42676997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53E17-9102-4919-8BCF-82E4B0297A7B}"/>
              </a:ext>
            </a:extLst>
          </p:cNvPr>
          <p:cNvSpPr>
            <a:spLocks noGrp="1"/>
          </p:cNvSpPr>
          <p:nvPr>
            <p:ph type="title"/>
          </p:nvPr>
        </p:nvSpPr>
        <p:spPr/>
        <p:txBody>
          <a:bodyPr/>
          <a:lstStyle/>
          <a:p>
            <a:r>
              <a:rPr lang="en-US" dirty="0"/>
              <a:t>Immigration</a:t>
            </a:r>
            <a:endParaRPr lang="en-GB" dirty="0"/>
          </a:p>
        </p:txBody>
      </p:sp>
      <p:sp>
        <p:nvSpPr>
          <p:cNvPr id="3" name="Content Placeholder 2">
            <a:extLst>
              <a:ext uri="{FF2B5EF4-FFF2-40B4-BE49-F238E27FC236}">
                <a16:creationId xmlns:a16="http://schemas.microsoft.com/office/drawing/2014/main" id="{AF42F33F-132C-4AD3-8980-7F750E09AD18}"/>
              </a:ext>
            </a:extLst>
          </p:cNvPr>
          <p:cNvSpPr>
            <a:spLocks noGrp="1"/>
          </p:cNvSpPr>
          <p:nvPr>
            <p:ph sz="half" idx="1"/>
          </p:nvPr>
        </p:nvSpPr>
        <p:spPr>
          <a:xfrm>
            <a:off x="457200" y="1052736"/>
            <a:ext cx="4038600" cy="5073427"/>
          </a:xfrm>
        </p:spPr>
        <p:txBody>
          <a:bodyPr/>
          <a:lstStyle/>
          <a:p>
            <a:r>
              <a:rPr lang="en-GB" sz="2400" dirty="0"/>
              <a:t>Brought a wider range of flavours </a:t>
            </a:r>
          </a:p>
          <a:p>
            <a:pPr marL="0" indent="0">
              <a:buNone/>
            </a:pPr>
            <a:endParaRPr lang="en-GB" sz="800" dirty="0"/>
          </a:p>
          <a:p>
            <a:r>
              <a:rPr lang="en-GB" sz="2400" dirty="0"/>
              <a:t>Different styles of cooking</a:t>
            </a:r>
          </a:p>
          <a:p>
            <a:pPr marL="0" indent="0">
              <a:buNone/>
            </a:pPr>
            <a:endParaRPr lang="en-GB" sz="800" dirty="0"/>
          </a:p>
          <a:p>
            <a:r>
              <a:rPr lang="en-GB" sz="2400" dirty="0"/>
              <a:t>Cheaper foods to eat: </a:t>
            </a:r>
          </a:p>
          <a:p>
            <a:pPr lvl="1"/>
            <a:r>
              <a:rPr lang="en-GB" sz="2000" dirty="0"/>
              <a:t>at home </a:t>
            </a:r>
          </a:p>
          <a:p>
            <a:pPr lvl="1"/>
            <a:r>
              <a:rPr lang="en-GB" sz="2000" dirty="0"/>
              <a:t>or out</a:t>
            </a:r>
          </a:p>
          <a:p>
            <a:pPr lvl="1"/>
            <a:r>
              <a:rPr lang="en-GB" sz="2000" dirty="0"/>
              <a:t>Home delivery</a:t>
            </a:r>
          </a:p>
          <a:p>
            <a:pPr marL="457200" lvl="1" indent="0">
              <a:buNone/>
            </a:pPr>
            <a:endParaRPr lang="en-GB" sz="800" dirty="0"/>
          </a:p>
          <a:p>
            <a:r>
              <a:rPr lang="en-GB" sz="2400" dirty="0"/>
              <a:t>A willingness to stay open later – after pub closing</a:t>
            </a:r>
          </a:p>
          <a:p>
            <a:pPr marL="0" indent="0">
              <a:buNone/>
            </a:pPr>
            <a:endParaRPr lang="en-GB" sz="800" dirty="0"/>
          </a:p>
        </p:txBody>
      </p:sp>
      <p:pic>
        <p:nvPicPr>
          <p:cNvPr id="5" name="Content Placeholder 4" descr="Image result for takeaway">
            <a:extLst>
              <a:ext uri="{FF2B5EF4-FFF2-40B4-BE49-F238E27FC236}">
                <a16:creationId xmlns:a16="http://schemas.microsoft.com/office/drawing/2014/main" id="{764C26D8-32D1-4F41-9767-5012F0673585}"/>
              </a:ext>
            </a:extLst>
          </p:cNvPr>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165105" y="2051720"/>
            <a:ext cx="4978895" cy="2952328"/>
          </a:xfrm>
          <a:prstGeom prst="rect">
            <a:avLst/>
          </a:prstGeom>
          <a:noFill/>
          <a:ln>
            <a:noFill/>
          </a:ln>
        </p:spPr>
      </p:pic>
      <p:pic>
        <p:nvPicPr>
          <p:cNvPr id="1026" name="Picture 2" descr="Image result for Carry out">
            <a:extLst>
              <a:ext uri="{FF2B5EF4-FFF2-40B4-BE49-F238E27FC236}">
                <a16:creationId xmlns:a16="http://schemas.microsoft.com/office/drawing/2014/main" id="{A31DA3C3-5433-48CF-BB5B-5EF691BB6A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908720"/>
            <a:ext cx="1685925" cy="1657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arry out">
            <a:extLst>
              <a:ext uri="{FF2B5EF4-FFF2-40B4-BE49-F238E27FC236}">
                <a16:creationId xmlns:a16="http://schemas.microsoft.com/office/drawing/2014/main" id="{DB4E67BB-1C65-4937-ABA1-384B2E74A2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7306" y="4797152"/>
            <a:ext cx="1704975"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2762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40A69-D323-47E4-AA42-33240E1FD780}"/>
              </a:ext>
            </a:extLst>
          </p:cNvPr>
          <p:cNvSpPr>
            <a:spLocks noGrp="1"/>
          </p:cNvSpPr>
          <p:nvPr>
            <p:ph type="title"/>
          </p:nvPr>
        </p:nvSpPr>
        <p:spPr/>
        <p:txBody>
          <a:bodyPr/>
          <a:lstStyle/>
          <a:p>
            <a:r>
              <a:rPr lang="en-US" dirty="0"/>
              <a:t>Holidays</a:t>
            </a:r>
            <a:endParaRPr lang="en-GB" dirty="0"/>
          </a:p>
        </p:txBody>
      </p:sp>
      <p:sp>
        <p:nvSpPr>
          <p:cNvPr id="3" name="Content Placeholder 2">
            <a:extLst>
              <a:ext uri="{FF2B5EF4-FFF2-40B4-BE49-F238E27FC236}">
                <a16:creationId xmlns:a16="http://schemas.microsoft.com/office/drawing/2014/main" id="{DD894349-0E4E-43D8-B6B8-08620B9694AB}"/>
              </a:ext>
            </a:extLst>
          </p:cNvPr>
          <p:cNvSpPr>
            <a:spLocks noGrp="1"/>
          </p:cNvSpPr>
          <p:nvPr>
            <p:ph sz="half" idx="1"/>
          </p:nvPr>
        </p:nvSpPr>
        <p:spPr/>
        <p:txBody>
          <a:bodyPr/>
          <a:lstStyle/>
          <a:p>
            <a:r>
              <a:rPr lang="en-GB" sz="2400" dirty="0"/>
              <a:t>Cheaper travel </a:t>
            </a:r>
          </a:p>
          <a:p>
            <a:r>
              <a:rPr lang="en-GB" sz="2400" dirty="0"/>
              <a:t>More disposable income</a:t>
            </a:r>
          </a:p>
          <a:p>
            <a:r>
              <a:rPr lang="en-GB" sz="2400" dirty="0"/>
              <a:t>Full employment gave the opportunity to have more holidays</a:t>
            </a:r>
          </a:p>
          <a:p>
            <a:r>
              <a:rPr lang="en-GB" sz="2400" dirty="0"/>
              <a:t>Exposed to new foods and ways of eating</a:t>
            </a:r>
          </a:p>
          <a:p>
            <a:r>
              <a:rPr lang="en-GB" sz="2400" dirty="0"/>
              <a:t>Being able to afford and try local wines</a:t>
            </a:r>
          </a:p>
          <a:p>
            <a:r>
              <a:rPr lang="en-GB" sz="2400" dirty="0"/>
              <a:t>Wanting to experience these at home</a:t>
            </a:r>
          </a:p>
          <a:p>
            <a:pPr marL="0" indent="0">
              <a:buNone/>
            </a:pPr>
            <a:endParaRPr lang="en-GB" sz="2400" dirty="0"/>
          </a:p>
          <a:p>
            <a:endParaRPr lang="en-GB" sz="2400" dirty="0"/>
          </a:p>
          <a:p>
            <a:endParaRPr lang="en-GB" sz="2400" dirty="0"/>
          </a:p>
        </p:txBody>
      </p:sp>
      <p:pic>
        <p:nvPicPr>
          <p:cNvPr id="6" name="Content Placeholder 5" descr="A picture containing accessory, case&#10;&#10;Description automatically generated">
            <a:extLst>
              <a:ext uri="{FF2B5EF4-FFF2-40B4-BE49-F238E27FC236}">
                <a16:creationId xmlns:a16="http://schemas.microsoft.com/office/drawing/2014/main" id="{78787E8A-BC78-451A-8349-4200E4594B0A}"/>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187957" y="1268760"/>
            <a:ext cx="4800534" cy="3600400"/>
          </a:xfrm>
        </p:spPr>
      </p:pic>
    </p:spTree>
    <p:extLst>
      <p:ext uri="{BB962C8B-B14F-4D97-AF65-F5344CB8AC3E}">
        <p14:creationId xmlns:p14="http://schemas.microsoft.com/office/powerpoint/2010/main" val="28118445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1869A-9055-404B-B3E6-9354F501AEEA}"/>
              </a:ext>
            </a:extLst>
          </p:cNvPr>
          <p:cNvSpPr>
            <a:spLocks noGrp="1"/>
          </p:cNvSpPr>
          <p:nvPr>
            <p:ph type="title"/>
          </p:nvPr>
        </p:nvSpPr>
        <p:spPr/>
        <p:txBody>
          <a:bodyPr/>
          <a:lstStyle/>
          <a:p>
            <a:r>
              <a:rPr lang="en-GB" dirty="0"/>
              <a:t>Holidays</a:t>
            </a:r>
          </a:p>
        </p:txBody>
      </p:sp>
      <p:sp>
        <p:nvSpPr>
          <p:cNvPr id="3" name="Content Placeholder 2">
            <a:extLst>
              <a:ext uri="{FF2B5EF4-FFF2-40B4-BE49-F238E27FC236}">
                <a16:creationId xmlns:a16="http://schemas.microsoft.com/office/drawing/2014/main" id="{90AA0D94-FAAA-4543-A7C1-B972991498A3}"/>
              </a:ext>
            </a:extLst>
          </p:cNvPr>
          <p:cNvSpPr>
            <a:spLocks noGrp="1"/>
          </p:cNvSpPr>
          <p:nvPr>
            <p:ph sz="half" idx="1"/>
          </p:nvPr>
        </p:nvSpPr>
        <p:spPr/>
        <p:txBody>
          <a:bodyPr/>
          <a:lstStyle/>
          <a:p>
            <a:r>
              <a:rPr lang="en-GB" sz="2200" dirty="0"/>
              <a:t>This has left a ready market of Gap Year returnees for people setting up Thai Restaurants </a:t>
            </a:r>
          </a:p>
          <a:p>
            <a:endParaRPr lang="en-GB" sz="2200" dirty="0"/>
          </a:p>
          <a:p>
            <a:r>
              <a:rPr lang="en-GB" sz="2200" dirty="0"/>
              <a:t>Wine – once the province of the very rich has been democratised and is available to all</a:t>
            </a:r>
          </a:p>
        </p:txBody>
      </p:sp>
      <p:pic>
        <p:nvPicPr>
          <p:cNvPr id="6" name="Content Placeholder 5" descr="A picture containing indoor, wall&#10;&#10;Description automatically generated">
            <a:extLst>
              <a:ext uri="{FF2B5EF4-FFF2-40B4-BE49-F238E27FC236}">
                <a16:creationId xmlns:a16="http://schemas.microsoft.com/office/drawing/2014/main" id="{6AE7CBED-33D7-4F0C-87DD-DF5F371180A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5943" r="7388"/>
          <a:stretch/>
        </p:blipFill>
        <p:spPr>
          <a:xfrm>
            <a:off x="4648202" y="1956171"/>
            <a:ext cx="4038598" cy="3513443"/>
          </a:xfrm>
        </p:spPr>
      </p:pic>
    </p:spTree>
    <p:extLst>
      <p:ext uri="{BB962C8B-B14F-4D97-AF65-F5344CB8AC3E}">
        <p14:creationId xmlns:p14="http://schemas.microsoft.com/office/powerpoint/2010/main" val="13050855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07B52-A4C8-4F07-B0ED-5275451DEA18}"/>
              </a:ext>
            </a:extLst>
          </p:cNvPr>
          <p:cNvSpPr>
            <a:spLocks noGrp="1"/>
          </p:cNvSpPr>
          <p:nvPr>
            <p:ph type="title"/>
          </p:nvPr>
        </p:nvSpPr>
        <p:spPr/>
        <p:txBody>
          <a:bodyPr/>
          <a:lstStyle/>
          <a:p>
            <a:r>
              <a:rPr lang="en-GB" dirty="0"/>
              <a:t>TV Chefs </a:t>
            </a:r>
          </a:p>
        </p:txBody>
      </p:sp>
      <p:sp>
        <p:nvSpPr>
          <p:cNvPr id="3" name="Content Placeholder 2">
            <a:extLst>
              <a:ext uri="{FF2B5EF4-FFF2-40B4-BE49-F238E27FC236}">
                <a16:creationId xmlns:a16="http://schemas.microsoft.com/office/drawing/2014/main" id="{41ED1324-FBCE-4BBE-8768-438F892B5332}"/>
              </a:ext>
            </a:extLst>
          </p:cNvPr>
          <p:cNvSpPr>
            <a:spLocks noGrp="1"/>
          </p:cNvSpPr>
          <p:nvPr>
            <p:ph sz="half" idx="1"/>
          </p:nvPr>
        </p:nvSpPr>
        <p:spPr>
          <a:xfrm>
            <a:off x="457200" y="1600200"/>
            <a:ext cx="3826768" cy="4525963"/>
          </a:xfrm>
        </p:spPr>
        <p:txBody>
          <a:bodyPr/>
          <a:lstStyle/>
          <a:p>
            <a:r>
              <a:rPr lang="en-GB" sz="2400" dirty="0"/>
              <a:t>How many TV Chefs can you name?</a:t>
            </a:r>
          </a:p>
          <a:p>
            <a:endParaRPr lang="en-GB" sz="2400" dirty="0"/>
          </a:p>
          <a:p>
            <a:r>
              <a:rPr lang="en-GB" sz="2400" dirty="0"/>
              <a:t>How many Cakes/Meals have you have seen on TV?</a:t>
            </a:r>
          </a:p>
          <a:p>
            <a:endParaRPr lang="en-GB" sz="2400" dirty="0"/>
          </a:p>
          <a:p>
            <a:r>
              <a:rPr lang="en-GB" sz="2400" dirty="0"/>
              <a:t>How many have you tried to recreate?</a:t>
            </a:r>
          </a:p>
          <a:p>
            <a:endParaRPr lang="en-GB" sz="2400" dirty="0"/>
          </a:p>
          <a:p>
            <a:pPr marL="0" indent="0">
              <a:buNone/>
            </a:pPr>
            <a:endParaRPr lang="en-GB" sz="2400" dirty="0"/>
          </a:p>
        </p:txBody>
      </p:sp>
      <p:pic>
        <p:nvPicPr>
          <p:cNvPr id="5" name="Content Placeholder 4" descr="A person sitting at a table eating food&#10;&#10;Description automatically generated">
            <a:extLst>
              <a:ext uri="{FF2B5EF4-FFF2-40B4-BE49-F238E27FC236}">
                <a16:creationId xmlns:a16="http://schemas.microsoft.com/office/drawing/2014/main" id="{96F14A0C-6631-47C8-9EEF-750A2C146F5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4008" y="884152"/>
            <a:ext cx="3560611" cy="5242011"/>
          </a:xfrm>
        </p:spPr>
      </p:pic>
    </p:spTree>
    <p:extLst>
      <p:ext uri="{BB962C8B-B14F-4D97-AF65-F5344CB8AC3E}">
        <p14:creationId xmlns:p14="http://schemas.microsoft.com/office/powerpoint/2010/main" val="24367887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07B52-A4C8-4F07-B0ED-5275451DEA18}"/>
              </a:ext>
            </a:extLst>
          </p:cNvPr>
          <p:cNvSpPr>
            <a:spLocks noGrp="1"/>
          </p:cNvSpPr>
          <p:nvPr>
            <p:ph type="title"/>
          </p:nvPr>
        </p:nvSpPr>
        <p:spPr/>
        <p:txBody>
          <a:bodyPr/>
          <a:lstStyle/>
          <a:p>
            <a:r>
              <a:rPr lang="en-GB" dirty="0"/>
              <a:t>TV Chefs </a:t>
            </a:r>
          </a:p>
        </p:txBody>
      </p:sp>
      <p:sp>
        <p:nvSpPr>
          <p:cNvPr id="3" name="Content Placeholder 2">
            <a:extLst>
              <a:ext uri="{FF2B5EF4-FFF2-40B4-BE49-F238E27FC236}">
                <a16:creationId xmlns:a16="http://schemas.microsoft.com/office/drawing/2014/main" id="{41ED1324-FBCE-4BBE-8768-438F892B5332}"/>
              </a:ext>
            </a:extLst>
          </p:cNvPr>
          <p:cNvSpPr>
            <a:spLocks noGrp="1"/>
          </p:cNvSpPr>
          <p:nvPr>
            <p:ph sz="half" idx="1"/>
          </p:nvPr>
        </p:nvSpPr>
        <p:spPr>
          <a:xfrm>
            <a:off x="565073" y="1052736"/>
            <a:ext cx="4298341" cy="5030019"/>
          </a:xfrm>
        </p:spPr>
        <p:txBody>
          <a:bodyPr/>
          <a:lstStyle/>
          <a:p>
            <a:r>
              <a:rPr lang="en-GB" sz="2200" dirty="0"/>
              <a:t>It is arguable that TV Chefs are filling a void</a:t>
            </a:r>
          </a:p>
          <a:p>
            <a:pPr marL="0" indent="0">
              <a:buNone/>
            </a:pPr>
            <a:endParaRPr lang="en-GB" sz="800" dirty="0"/>
          </a:p>
          <a:p>
            <a:r>
              <a:rPr lang="en-GB" sz="2200" dirty="0"/>
              <a:t>Domestic Science (Cookery Lessons) no longer taught at schools</a:t>
            </a:r>
          </a:p>
          <a:p>
            <a:pPr marL="0" indent="0">
              <a:buNone/>
            </a:pPr>
            <a:endParaRPr lang="en-GB" sz="800" dirty="0"/>
          </a:p>
          <a:p>
            <a:r>
              <a:rPr lang="en-GB" sz="2200" dirty="0"/>
              <a:t>Parents increasingly work leaving less time for complicated cooking</a:t>
            </a:r>
          </a:p>
          <a:p>
            <a:pPr marL="0" indent="0">
              <a:buNone/>
            </a:pPr>
            <a:endParaRPr lang="en-GB" sz="800" dirty="0"/>
          </a:p>
          <a:p>
            <a:r>
              <a:rPr lang="en-GB" sz="2200" dirty="0"/>
              <a:t>People take comfort in watching food being produced</a:t>
            </a:r>
          </a:p>
          <a:p>
            <a:pPr marL="0" indent="0">
              <a:buNone/>
            </a:pPr>
            <a:endParaRPr lang="en-GB" sz="800" dirty="0"/>
          </a:p>
          <a:p>
            <a:r>
              <a:rPr lang="en-GB" sz="2200" dirty="0"/>
              <a:t>Don’t necessarily wish to cook the meals themselves</a:t>
            </a:r>
          </a:p>
        </p:txBody>
      </p:sp>
      <p:pic>
        <p:nvPicPr>
          <p:cNvPr id="8" name="Picture 10" descr="Related image">
            <a:extLst>
              <a:ext uri="{FF2B5EF4-FFF2-40B4-BE49-F238E27FC236}">
                <a16:creationId xmlns:a16="http://schemas.microsoft.com/office/drawing/2014/main" id="{C161DDE5-4F22-4CAF-9615-0DF2912C5A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640" t="6273" r="16842" b="12778"/>
          <a:stretch/>
        </p:blipFill>
        <p:spPr bwMode="auto">
          <a:xfrm>
            <a:off x="6608055" y="4845921"/>
            <a:ext cx="1872208" cy="17348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jamie oliver school dinners">
            <a:extLst>
              <a:ext uri="{FF2B5EF4-FFF2-40B4-BE49-F238E27FC236}">
                <a16:creationId xmlns:a16="http://schemas.microsoft.com/office/drawing/2014/main" id="{4CFCE7B9-31F5-4E57-B2C6-227FBDDDD3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983" r="5811"/>
          <a:stretch/>
        </p:blipFill>
        <p:spPr bwMode="auto">
          <a:xfrm>
            <a:off x="5212689" y="271970"/>
            <a:ext cx="1606093"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Image result for nigella cooking">
            <a:extLst>
              <a:ext uri="{FF2B5EF4-FFF2-40B4-BE49-F238E27FC236}">
                <a16:creationId xmlns:a16="http://schemas.microsoft.com/office/drawing/2014/main" id="{35D194D8-6601-4024-B5FD-D19259D4DC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363" t="1775" r="28263"/>
          <a:stretch/>
        </p:blipFill>
        <p:spPr bwMode="auto">
          <a:xfrm>
            <a:off x="5045530" y="4329609"/>
            <a:ext cx="1296144" cy="17531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Image result for ainsley harriott cooking">
            <a:extLst>
              <a:ext uri="{FF2B5EF4-FFF2-40B4-BE49-F238E27FC236}">
                <a16:creationId xmlns:a16="http://schemas.microsoft.com/office/drawing/2014/main" id="{A6EA2578-CDCC-42FA-A09B-3544409E88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360" r="25650" b="8131"/>
          <a:stretch/>
        </p:blipFill>
        <p:spPr bwMode="auto">
          <a:xfrm>
            <a:off x="4777161" y="2342186"/>
            <a:ext cx="1894125" cy="17403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erson holding a flower&#10;&#10;Description automatically generated">
            <a:extLst>
              <a:ext uri="{FF2B5EF4-FFF2-40B4-BE49-F238E27FC236}">
                <a16:creationId xmlns:a16="http://schemas.microsoft.com/office/drawing/2014/main" id="{52B0E97E-7999-444F-8D5D-0F68AE449C4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818" t="8001" r="13799" b="10679"/>
          <a:stretch/>
        </p:blipFill>
        <p:spPr>
          <a:xfrm>
            <a:off x="7000898" y="3030760"/>
            <a:ext cx="1157988" cy="1664841"/>
          </a:xfrm>
          <a:prstGeom prst="rect">
            <a:avLst/>
          </a:prstGeom>
        </p:spPr>
      </p:pic>
      <p:pic>
        <p:nvPicPr>
          <p:cNvPr id="15" name="Picture 14" descr="A close up of a person&#10;&#10;Description automatically generated">
            <a:extLst>
              <a:ext uri="{FF2B5EF4-FFF2-40B4-BE49-F238E27FC236}">
                <a16:creationId xmlns:a16="http://schemas.microsoft.com/office/drawing/2014/main" id="{F3F55A48-7C4C-479C-BEB6-67F677EC28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00898" y="423862"/>
            <a:ext cx="1714500" cy="2352675"/>
          </a:xfrm>
          <a:prstGeom prst="rect">
            <a:avLst/>
          </a:prstGeom>
        </p:spPr>
      </p:pic>
    </p:spTree>
    <p:extLst>
      <p:ext uri="{BB962C8B-B14F-4D97-AF65-F5344CB8AC3E}">
        <p14:creationId xmlns:p14="http://schemas.microsoft.com/office/powerpoint/2010/main" val="2516853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F913-70A7-49B6-98A3-A0B967AF789C}"/>
              </a:ext>
            </a:extLst>
          </p:cNvPr>
          <p:cNvSpPr>
            <a:spLocks noGrp="1"/>
          </p:cNvSpPr>
          <p:nvPr>
            <p:ph type="ctrTitle"/>
          </p:nvPr>
        </p:nvSpPr>
        <p:spPr/>
        <p:txBody>
          <a:bodyPr/>
          <a:lstStyle/>
          <a:p>
            <a:r>
              <a:rPr lang="en-US" dirty="0"/>
              <a:t>Ice breaker </a:t>
            </a:r>
            <a:endParaRPr lang="en-GB" dirty="0"/>
          </a:p>
        </p:txBody>
      </p:sp>
      <p:sp>
        <p:nvSpPr>
          <p:cNvPr id="3" name="Subtitle 2">
            <a:extLst>
              <a:ext uri="{FF2B5EF4-FFF2-40B4-BE49-F238E27FC236}">
                <a16:creationId xmlns:a16="http://schemas.microsoft.com/office/drawing/2014/main" id="{1507A2F3-3C55-4A47-94E8-C6E0113AD48B}"/>
              </a:ext>
            </a:extLst>
          </p:cNvPr>
          <p:cNvSpPr>
            <a:spLocks noGrp="1"/>
          </p:cNvSpPr>
          <p:nvPr>
            <p:ph type="subTitle" idx="1"/>
          </p:nvPr>
        </p:nvSpPr>
        <p:spPr>
          <a:xfrm>
            <a:off x="1371600" y="3270250"/>
            <a:ext cx="6400800" cy="2659080"/>
          </a:xfrm>
        </p:spPr>
        <p:txBody>
          <a:bodyPr/>
          <a:lstStyle/>
          <a:p>
            <a:r>
              <a:rPr lang="en-US" dirty="0"/>
              <a:t>Quick round of alphabet ingredients</a:t>
            </a:r>
          </a:p>
        </p:txBody>
      </p:sp>
    </p:spTree>
    <p:custDataLst>
      <p:tags r:id="rId1"/>
    </p:custDataLst>
    <p:extLst>
      <p:ext uri="{BB962C8B-B14F-4D97-AF65-F5344CB8AC3E}">
        <p14:creationId xmlns:p14="http://schemas.microsoft.com/office/powerpoint/2010/main" val="15820715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C5B63-287B-4599-B738-D04825C05329}"/>
              </a:ext>
            </a:extLst>
          </p:cNvPr>
          <p:cNvSpPr>
            <a:spLocks noGrp="1"/>
          </p:cNvSpPr>
          <p:nvPr>
            <p:ph type="title"/>
          </p:nvPr>
        </p:nvSpPr>
        <p:spPr/>
        <p:txBody>
          <a:bodyPr/>
          <a:lstStyle/>
          <a:p>
            <a:r>
              <a:rPr lang="en-GB" dirty="0"/>
              <a:t>A working Break</a:t>
            </a:r>
          </a:p>
        </p:txBody>
      </p:sp>
      <p:sp>
        <p:nvSpPr>
          <p:cNvPr id="3" name="Text Placeholder 2">
            <a:extLst>
              <a:ext uri="{FF2B5EF4-FFF2-40B4-BE49-F238E27FC236}">
                <a16:creationId xmlns:a16="http://schemas.microsoft.com/office/drawing/2014/main" id="{2B536BC9-4D3B-40B6-92B3-35B7B0E0C141}"/>
              </a:ext>
            </a:extLst>
          </p:cNvPr>
          <p:cNvSpPr>
            <a:spLocks noGrp="1"/>
          </p:cNvSpPr>
          <p:nvPr>
            <p:ph type="body" idx="1"/>
          </p:nvPr>
        </p:nvSpPr>
        <p:spPr/>
        <p:txBody>
          <a:bodyPr>
            <a:normAutofit fontScale="92500"/>
          </a:bodyPr>
          <a:lstStyle/>
          <a:p>
            <a:r>
              <a:rPr lang="en-GB" dirty="0"/>
              <a:t>This is a time to allow people to taste some of the food items you have brought with you.</a:t>
            </a:r>
          </a:p>
          <a:p>
            <a:r>
              <a:rPr lang="en-GB" dirty="0"/>
              <a:t>Back in 15 minutes or so!</a:t>
            </a:r>
          </a:p>
        </p:txBody>
      </p:sp>
    </p:spTree>
    <p:extLst>
      <p:ext uri="{BB962C8B-B14F-4D97-AF65-F5344CB8AC3E}">
        <p14:creationId xmlns:p14="http://schemas.microsoft.com/office/powerpoint/2010/main" val="1136472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7086-E463-4A71-AA72-CE552BF8BC0E}"/>
              </a:ext>
            </a:extLst>
          </p:cNvPr>
          <p:cNvSpPr>
            <a:spLocks noGrp="1"/>
          </p:cNvSpPr>
          <p:nvPr>
            <p:ph type="title"/>
          </p:nvPr>
        </p:nvSpPr>
        <p:spPr/>
        <p:txBody>
          <a:bodyPr/>
          <a:lstStyle/>
          <a:p>
            <a:r>
              <a:rPr lang="en-GB" dirty="0"/>
              <a:t>Time line Exercise</a:t>
            </a:r>
          </a:p>
        </p:txBody>
      </p:sp>
      <p:sp>
        <p:nvSpPr>
          <p:cNvPr id="3" name="Text Placeholder 2">
            <a:extLst>
              <a:ext uri="{FF2B5EF4-FFF2-40B4-BE49-F238E27FC236}">
                <a16:creationId xmlns:a16="http://schemas.microsoft.com/office/drawing/2014/main" id="{9BB3109B-5506-4D78-B05D-3A9947831461}"/>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999046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D5F43-F304-414D-8F3E-0CB0F87C34DE}"/>
              </a:ext>
            </a:extLst>
          </p:cNvPr>
          <p:cNvSpPr>
            <a:spLocks noGrp="1"/>
          </p:cNvSpPr>
          <p:nvPr>
            <p:ph type="title"/>
          </p:nvPr>
        </p:nvSpPr>
        <p:spPr/>
        <p:txBody>
          <a:bodyPr/>
          <a:lstStyle/>
          <a:p>
            <a:r>
              <a:rPr lang="en-US" dirty="0"/>
              <a:t>Timeline Exercise</a:t>
            </a:r>
            <a:endParaRPr lang="en-GB" dirty="0"/>
          </a:p>
        </p:txBody>
      </p:sp>
      <p:sp>
        <p:nvSpPr>
          <p:cNvPr id="3" name="Content Placeholder 2">
            <a:extLst>
              <a:ext uri="{FF2B5EF4-FFF2-40B4-BE49-F238E27FC236}">
                <a16:creationId xmlns:a16="http://schemas.microsoft.com/office/drawing/2014/main" id="{9C6FBE6F-F3EE-4BF5-8BF0-15A355602700}"/>
              </a:ext>
            </a:extLst>
          </p:cNvPr>
          <p:cNvSpPr>
            <a:spLocks noGrp="1"/>
          </p:cNvSpPr>
          <p:nvPr>
            <p:ph idx="1"/>
          </p:nvPr>
        </p:nvSpPr>
        <p:spPr/>
        <p:txBody>
          <a:bodyPr/>
          <a:lstStyle/>
          <a:p>
            <a:r>
              <a:rPr lang="en-US" dirty="0"/>
              <a:t>Place your food on the timeline at the point you think it was first introduced to the UK</a:t>
            </a:r>
          </a:p>
          <a:p>
            <a:r>
              <a:rPr lang="en-US" dirty="0"/>
              <a:t>Check to see where other people have placed their food items</a:t>
            </a:r>
          </a:p>
          <a:p>
            <a:r>
              <a:rPr lang="en-US" dirty="0"/>
              <a:t>Move yours and replace it on a different time if you want</a:t>
            </a:r>
            <a:endParaRPr lang="en-GB" dirty="0"/>
          </a:p>
        </p:txBody>
      </p:sp>
    </p:spTree>
    <p:extLst>
      <p:ext uri="{BB962C8B-B14F-4D97-AF65-F5344CB8AC3E}">
        <p14:creationId xmlns:p14="http://schemas.microsoft.com/office/powerpoint/2010/main" val="3930618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EBA1D-44B9-40FF-9720-58EB2F166792}"/>
              </a:ext>
            </a:extLst>
          </p:cNvPr>
          <p:cNvSpPr>
            <a:spLocks noGrp="1"/>
          </p:cNvSpPr>
          <p:nvPr>
            <p:ph type="title"/>
          </p:nvPr>
        </p:nvSpPr>
        <p:spPr/>
        <p:txBody>
          <a:bodyPr/>
          <a:lstStyle/>
          <a:p>
            <a:r>
              <a:rPr lang="en-GB" dirty="0"/>
              <a:t>Pasta</a:t>
            </a:r>
          </a:p>
        </p:txBody>
      </p:sp>
      <p:sp>
        <p:nvSpPr>
          <p:cNvPr id="3" name="Content Placeholder 2">
            <a:extLst>
              <a:ext uri="{FF2B5EF4-FFF2-40B4-BE49-F238E27FC236}">
                <a16:creationId xmlns:a16="http://schemas.microsoft.com/office/drawing/2014/main" id="{080598EE-A1AE-48D2-85FD-CD9B2260F5FB}"/>
              </a:ext>
            </a:extLst>
          </p:cNvPr>
          <p:cNvSpPr>
            <a:spLocks noGrp="1"/>
          </p:cNvSpPr>
          <p:nvPr>
            <p:ph sz="half" idx="1"/>
          </p:nvPr>
        </p:nvSpPr>
        <p:spPr/>
        <p:txBody>
          <a:bodyPr/>
          <a:lstStyle/>
          <a:p>
            <a:endParaRPr lang="en-GB" dirty="0"/>
          </a:p>
        </p:txBody>
      </p:sp>
      <p:pic>
        <p:nvPicPr>
          <p:cNvPr id="6" name="Content Placeholder 5" descr="A close up of food&#10;&#10;Description automatically generated">
            <a:extLst>
              <a:ext uri="{FF2B5EF4-FFF2-40B4-BE49-F238E27FC236}">
                <a16:creationId xmlns:a16="http://schemas.microsoft.com/office/drawing/2014/main" id="{E9C3FA30-A1A2-4DCF-8147-473D4E3665D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618788"/>
            <a:ext cx="4038600" cy="2488787"/>
          </a:xfrm>
        </p:spPr>
      </p:pic>
    </p:spTree>
    <p:extLst>
      <p:ext uri="{BB962C8B-B14F-4D97-AF65-F5344CB8AC3E}">
        <p14:creationId xmlns:p14="http://schemas.microsoft.com/office/powerpoint/2010/main" val="14792888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EBA1D-44B9-40FF-9720-58EB2F166792}"/>
              </a:ext>
            </a:extLst>
          </p:cNvPr>
          <p:cNvSpPr>
            <a:spLocks noGrp="1"/>
          </p:cNvSpPr>
          <p:nvPr>
            <p:ph type="title"/>
          </p:nvPr>
        </p:nvSpPr>
        <p:spPr/>
        <p:txBody>
          <a:bodyPr/>
          <a:lstStyle/>
          <a:p>
            <a:r>
              <a:rPr lang="en-GB" dirty="0"/>
              <a:t>Pasta</a:t>
            </a:r>
          </a:p>
        </p:txBody>
      </p:sp>
      <p:sp>
        <p:nvSpPr>
          <p:cNvPr id="3" name="Content Placeholder 2">
            <a:extLst>
              <a:ext uri="{FF2B5EF4-FFF2-40B4-BE49-F238E27FC236}">
                <a16:creationId xmlns:a16="http://schemas.microsoft.com/office/drawing/2014/main" id="{080598EE-A1AE-48D2-85FD-CD9B2260F5FB}"/>
              </a:ext>
            </a:extLst>
          </p:cNvPr>
          <p:cNvSpPr>
            <a:spLocks noGrp="1"/>
          </p:cNvSpPr>
          <p:nvPr>
            <p:ph sz="half" idx="1"/>
          </p:nvPr>
        </p:nvSpPr>
        <p:spPr>
          <a:xfrm>
            <a:off x="457200" y="1412776"/>
            <a:ext cx="4038600" cy="4713388"/>
          </a:xfrm>
        </p:spPr>
        <p:txBody>
          <a:bodyPr/>
          <a:lstStyle/>
          <a:p>
            <a:r>
              <a:rPr lang="en-GB" sz="2400" b="1" dirty="0"/>
              <a:t>1400</a:t>
            </a:r>
            <a:endParaRPr lang="en-GB" sz="2400" dirty="0"/>
          </a:p>
          <a:p>
            <a:pPr marL="0" indent="0">
              <a:buNone/>
            </a:pPr>
            <a:endParaRPr lang="en-GB" sz="800" b="1" dirty="0"/>
          </a:p>
          <a:p>
            <a:r>
              <a:rPr lang="en-GB" sz="2400" dirty="0"/>
              <a:t>In British cookery since the Middle Ages</a:t>
            </a:r>
          </a:p>
          <a:p>
            <a:pPr marL="0" indent="0">
              <a:buNone/>
            </a:pPr>
            <a:endParaRPr lang="en-GB" sz="800" dirty="0"/>
          </a:p>
          <a:p>
            <a:r>
              <a:rPr lang="en-GB" sz="2400" dirty="0"/>
              <a:t>Early forms of lasagne and cheese macaroni cheese found in a book of recipes</a:t>
            </a:r>
          </a:p>
          <a:p>
            <a:pPr marL="0" indent="0">
              <a:buNone/>
            </a:pPr>
            <a:endParaRPr lang="en-GB" sz="800" dirty="0"/>
          </a:p>
          <a:p>
            <a:r>
              <a:rPr lang="en-GB" sz="2400" dirty="0"/>
              <a:t>Dated from about </a:t>
            </a:r>
            <a:r>
              <a:rPr lang="en-GB" sz="2400" b="1" dirty="0"/>
              <a:t>1400</a:t>
            </a:r>
          </a:p>
        </p:txBody>
      </p:sp>
      <p:pic>
        <p:nvPicPr>
          <p:cNvPr id="6" name="Content Placeholder 5" descr="A close up of food&#10;&#10;Description automatically generated">
            <a:extLst>
              <a:ext uri="{FF2B5EF4-FFF2-40B4-BE49-F238E27FC236}">
                <a16:creationId xmlns:a16="http://schemas.microsoft.com/office/drawing/2014/main" id="{E9C3FA30-A1A2-4DCF-8147-473D4E3665D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2000" y="1700808"/>
            <a:ext cx="4038600" cy="2488787"/>
          </a:xfrm>
        </p:spPr>
      </p:pic>
    </p:spTree>
    <p:extLst>
      <p:ext uri="{BB962C8B-B14F-4D97-AF65-F5344CB8AC3E}">
        <p14:creationId xmlns:p14="http://schemas.microsoft.com/office/powerpoint/2010/main" val="21997781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1761E-090C-4544-A8A9-A470EAE654E4}"/>
              </a:ext>
            </a:extLst>
          </p:cNvPr>
          <p:cNvSpPr>
            <a:spLocks noGrp="1"/>
          </p:cNvSpPr>
          <p:nvPr>
            <p:ph type="title"/>
          </p:nvPr>
        </p:nvSpPr>
        <p:spPr/>
        <p:txBody>
          <a:bodyPr/>
          <a:lstStyle/>
          <a:p>
            <a:r>
              <a:rPr lang="en-GB" dirty="0"/>
              <a:t>Pineapples</a:t>
            </a:r>
          </a:p>
        </p:txBody>
      </p:sp>
      <p:sp>
        <p:nvSpPr>
          <p:cNvPr id="3" name="Content Placeholder 2">
            <a:extLst>
              <a:ext uri="{FF2B5EF4-FFF2-40B4-BE49-F238E27FC236}">
                <a16:creationId xmlns:a16="http://schemas.microsoft.com/office/drawing/2014/main" id="{FCEAFC05-0B19-4AFB-80DA-FEF18C47EE3F}"/>
              </a:ext>
            </a:extLst>
          </p:cNvPr>
          <p:cNvSpPr>
            <a:spLocks noGrp="1"/>
          </p:cNvSpPr>
          <p:nvPr>
            <p:ph sz="half" idx="1"/>
          </p:nvPr>
        </p:nvSpPr>
        <p:spPr/>
        <p:txBody>
          <a:bodyPr/>
          <a:lstStyle/>
          <a:p>
            <a:endParaRPr lang="en-GB" dirty="0"/>
          </a:p>
        </p:txBody>
      </p:sp>
      <p:pic>
        <p:nvPicPr>
          <p:cNvPr id="6" name="Content Placeholder 5" descr="A pineapple and a banana&#10;&#10;Description automatically generated">
            <a:extLst>
              <a:ext uri="{FF2B5EF4-FFF2-40B4-BE49-F238E27FC236}">
                <a16:creationId xmlns:a16="http://schemas.microsoft.com/office/drawing/2014/main" id="{D244283A-836D-4574-B541-AA7E6835F2AF}"/>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25513" y="1600200"/>
            <a:ext cx="3683974" cy="4525963"/>
          </a:xfrm>
        </p:spPr>
      </p:pic>
    </p:spTree>
    <p:extLst>
      <p:ext uri="{BB962C8B-B14F-4D97-AF65-F5344CB8AC3E}">
        <p14:creationId xmlns:p14="http://schemas.microsoft.com/office/powerpoint/2010/main" val="41392941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1761E-090C-4544-A8A9-A470EAE654E4}"/>
              </a:ext>
            </a:extLst>
          </p:cNvPr>
          <p:cNvSpPr>
            <a:spLocks noGrp="1"/>
          </p:cNvSpPr>
          <p:nvPr>
            <p:ph type="title"/>
          </p:nvPr>
        </p:nvSpPr>
        <p:spPr/>
        <p:txBody>
          <a:bodyPr/>
          <a:lstStyle/>
          <a:p>
            <a:r>
              <a:rPr lang="en-GB" dirty="0"/>
              <a:t>Pineapples</a:t>
            </a:r>
          </a:p>
        </p:txBody>
      </p:sp>
      <p:sp>
        <p:nvSpPr>
          <p:cNvPr id="3" name="Content Placeholder 2">
            <a:extLst>
              <a:ext uri="{FF2B5EF4-FFF2-40B4-BE49-F238E27FC236}">
                <a16:creationId xmlns:a16="http://schemas.microsoft.com/office/drawing/2014/main" id="{FCEAFC05-0B19-4AFB-80DA-FEF18C47EE3F}"/>
              </a:ext>
            </a:extLst>
          </p:cNvPr>
          <p:cNvSpPr>
            <a:spLocks noGrp="1"/>
          </p:cNvSpPr>
          <p:nvPr>
            <p:ph sz="half" idx="1"/>
          </p:nvPr>
        </p:nvSpPr>
        <p:spPr/>
        <p:txBody>
          <a:bodyPr/>
          <a:lstStyle/>
          <a:p>
            <a:r>
              <a:rPr lang="en-GB" b="1" dirty="0"/>
              <a:t>1493</a:t>
            </a:r>
          </a:p>
          <a:p>
            <a:pPr marL="0" indent="0">
              <a:buNone/>
            </a:pPr>
            <a:endParaRPr lang="en-GB" dirty="0"/>
          </a:p>
          <a:p>
            <a:r>
              <a:rPr lang="en-GB" dirty="0"/>
              <a:t>The first to be grown in the UK was in </a:t>
            </a:r>
            <a:r>
              <a:rPr lang="en-GB" b="1" dirty="0"/>
              <a:t>1723</a:t>
            </a:r>
          </a:p>
        </p:txBody>
      </p:sp>
      <p:pic>
        <p:nvPicPr>
          <p:cNvPr id="6" name="Content Placeholder 5" descr="A pineapple and a banana&#10;&#10;Description automatically generated">
            <a:extLst>
              <a:ext uri="{FF2B5EF4-FFF2-40B4-BE49-F238E27FC236}">
                <a16:creationId xmlns:a16="http://schemas.microsoft.com/office/drawing/2014/main" id="{D244283A-836D-4574-B541-AA7E6835F2AF}"/>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25513" y="1600200"/>
            <a:ext cx="3683974" cy="4525963"/>
          </a:xfrm>
        </p:spPr>
      </p:pic>
    </p:spTree>
    <p:extLst>
      <p:ext uri="{BB962C8B-B14F-4D97-AF65-F5344CB8AC3E}">
        <p14:creationId xmlns:p14="http://schemas.microsoft.com/office/powerpoint/2010/main" val="23762552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F2617-F397-424F-8C17-FD28BE9B7C25}"/>
              </a:ext>
            </a:extLst>
          </p:cNvPr>
          <p:cNvSpPr>
            <a:spLocks noGrp="1"/>
          </p:cNvSpPr>
          <p:nvPr>
            <p:ph type="title"/>
          </p:nvPr>
        </p:nvSpPr>
        <p:spPr/>
        <p:txBody>
          <a:bodyPr/>
          <a:lstStyle/>
          <a:p>
            <a:r>
              <a:rPr lang="en-GB" dirty="0"/>
              <a:t>Coffee</a:t>
            </a:r>
          </a:p>
        </p:txBody>
      </p:sp>
      <p:sp>
        <p:nvSpPr>
          <p:cNvPr id="3" name="Content Placeholder 2">
            <a:extLst>
              <a:ext uri="{FF2B5EF4-FFF2-40B4-BE49-F238E27FC236}">
                <a16:creationId xmlns:a16="http://schemas.microsoft.com/office/drawing/2014/main" id="{678F1F89-E257-41C4-A83B-1F36141A1A9B}"/>
              </a:ext>
            </a:extLst>
          </p:cNvPr>
          <p:cNvSpPr>
            <a:spLocks noGrp="1"/>
          </p:cNvSpPr>
          <p:nvPr>
            <p:ph sz="half" idx="1"/>
          </p:nvPr>
        </p:nvSpPr>
        <p:spPr/>
        <p:txBody>
          <a:bodyPr/>
          <a:lstStyle/>
          <a:p>
            <a:pPr marL="0" indent="0">
              <a:buNone/>
            </a:pPr>
            <a:endParaRPr lang="en-GB" dirty="0"/>
          </a:p>
        </p:txBody>
      </p:sp>
      <p:pic>
        <p:nvPicPr>
          <p:cNvPr id="1026" name="Picture 2" descr="Image result for Coffee Beans">
            <a:extLst>
              <a:ext uri="{FF2B5EF4-FFF2-40B4-BE49-F238E27FC236}">
                <a16:creationId xmlns:a16="http://schemas.microsoft.com/office/drawing/2014/main" id="{453F264C-9E0A-43FB-896E-4A77068A295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216741" y="2276872"/>
            <a:ext cx="4605367" cy="2980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8539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F2617-F397-424F-8C17-FD28BE9B7C25}"/>
              </a:ext>
            </a:extLst>
          </p:cNvPr>
          <p:cNvSpPr>
            <a:spLocks noGrp="1"/>
          </p:cNvSpPr>
          <p:nvPr>
            <p:ph type="title"/>
          </p:nvPr>
        </p:nvSpPr>
        <p:spPr/>
        <p:txBody>
          <a:bodyPr/>
          <a:lstStyle/>
          <a:p>
            <a:r>
              <a:rPr lang="en-GB" dirty="0"/>
              <a:t>Coffee</a:t>
            </a:r>
          </a:p>
        </p:txBody>
      </p:sp>
      <p:sp>
        <p:nvSpPr>
          <p:cNvPr id="3" name="Content Placeholder 2">
            <a:extLst>
              <a:ext uri="{FF2B5EF4-FFF2-40B4-BE49-F238E27FC236}">
                <a16:creationId xmlns:a16="http://schemas.microsoft.com/office/drawing/2014/main" id="{678F1F89-E257-41C4-A83B-1F36141A1A9B}"/>
              </a:ext>
            </a:extLst>
          </p:cNvPr>
          <p:cNvSpPr>
            <a:spLocks noGrp="1"/>
          </p:cNvSpPr>
          <p:nvPr>
            <p:ph sz="half" idx="1"/>
          </p:nvPr>
        </p:nvSpPr>
        <p:spPr>
          <a:xfrm>
            <a:off x="457200" y="1143000"/>
            <a:ext cx="4038600" cy="4983163"/>
          </a:xfrm>
        </p:spPr>
        <p:txBody>
          <a:bodyPr/>
          <a:lstStyle/>
          <a:p>
            <a:r>
              <a:rPr lang="en-GB" sz="2200" b="1" dirty="0"/>
              <a:t>1580</a:t>
            </a:r>
          </a:p>
          <a:p>
            <a:pPr marL="0" indent="0">
              <a:buNone/>
            </a:pPr>
            <a:endParaRPr lang="en-GB" sz="800" dirty="0"/>
          </a:p>
          <a:p>
            <a:r>
              <a:rPr lang="en-GB" sz="2200" dirty="0"/>
              <a:t>Oxford has a great history of coffee drinking.  </a:t>
            </a:r>
          </a:p>
          <a:p>
            <a:pPr marL="0" indent="0">
              <a:buNone/>
            </a:pPr>
            <a:endParaRPr lang="en-GB" sz="800" dirty="0"/>
          </a:p>
          <a:p>
            <a:r>
              <a:rPr lang="en-GB" sz="2200" dirty="0"/>
              <a:t>In </a:t>
            </a:r>
            <a:r>
              <a:rPr lang="en-GB" sz="2200" b="1" dirty="0"/>
              <a:t>1637</a:t>
            </a:r>
            <a:r>
              <a:rPr lang="en-GB" sz="2200" dirty="0"/>
              <a:t> Turk introduced the drink to Oxford</a:t>
            </a:r>
          </a:p>
          <a:p>
            <a:pPr marL="0" indent="0">
              <a:buNone/>
            </a:pPr>
            <a:endParaRPr lang="en-GB" sz="800" dirty="0"/>
          </a:p>
          <a:p>
            <a:r>
              <a:rPr lang="en-GB" sz="2200" dirty="0"/>
              <a:t>Popular among students and academic staff </a:t>
            </a:r>
          </a:p>
          <a:p>
            <a:pPr marL="0" indent="0">
              <a:buNone/>
            </a:pPr>
            <a:endParaRPr lang="en-GB" sz="800" dirty="0"/>
          </a:p>
          <a:p>
            <a:r>
              <a:rPr lang="en-GB" sz="2200" dirty="0"/>
              <a:t>The Queen Lane Coffee House in Oxford opened in </a:t>
            </a:r>
            <a:r>
              <a:rPr lang="en-GB" sz="2200" b="1" dirty="0"/>
              <a:t>1654 </a:t>
            </a:r>
            <a:r>
              <a:rPr lang="en-GB" sz="2200" dirty="0"/>
              <a:t>and still welcomes customers</a:t>
            </a:r>
          </a:p>
        </p:txBody>
      </p:sp>
      <p:pic>
        <p:nvPicPr>
          <p:cNvPr id="1026" name="Picture 2" descr="Image result for Coffee Beans">
            <a:extLst>
              <a:ext uri="{FF2B5EF4-FFF2-40B4-BE49-F238E27FC236}">
                <a16:creationId xmlns:a16="http://schemas.microsoft.com/office/drawing/2014/main" id="{453F264C-9E0A-43FB-896E-4A77068A295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355976" y="2276872"/>
            <a:ext cx="4466132" cy="2980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0445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D9FFA-9E67-47E4-AA10-03E94D6FB91C}"/>
              </a:ext>
            </a:extLst>
          </p:cNvPr>
          <p:cNvSpPr>
            <a:spLocks noGrp="1"/>
          </p:cNvSpPr>
          <p:nvPr>
            <p:ph type="title"/>
          </p:nvPr>
        </p:nvSpPr>
        <p:spPr/>
        <p:txBody>
          <a:bodyPr/>
          <a:lstStyle/>
          <a:p>
            <a:r>
              <a:rPr lang="en-GB" dirty="0"/>
              <a:t>Bananas</a:t>
            </a:r>
          </a:p>
        </p:txBody>
      </p:sp>
      <p:sp>
        <p:nvSpPr>
          <p:cNvPr id="3" name="Content Placeholder 2">
            <a:extLst>
              <a:ext uri="{FF2B5EF4-FFF2-40B4-BE49-F238E27FC236}">
                <a16:creationId xmlns:a16="http://schemas.microsoft.com/office/drawing/2014/main" id="{D977AD79-B2EF-4B78-99F2-D308CC5CA228}"/>
              </a:ext>
            </a:extLst>
          </p:cNvPr>
          <p:cNvSpPr>
            <a:spLocks noGrp="1"/>
          </p:cNvSpPr>
          <p:nvPr>
            <p:ph sz="half" idx="1"/>
          </p:nvPr>
        </p:nvSpPr>
        <p:spPr/>
        <p:txBody>
          <a:bodyPr/>
          <a:lstStyle/>
          <a:p>
            <a:endParaRPr lang="en-GB" dirty="0"/>
          </a:p>
        </p:txBody>
      </p:sp>
      <p:pic>
        <p:nvPicPr>
          <p:cNvPr id="6" name="Content Placeholder 5" descr="A bunch of bananas&#10;&#10;Description automatically generated">
            <a:extLst>
              <a:ext uri="{FF2B5EF4-FFF2-40B4-BE49-F238E27FC236}">
                <a16:creationId xmlns:a16="http://schemas.microsoft.com/office/drawing/2014/main" id="{28A09AC5-1614-4E0E-B97C-910D0F8A1A2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843881"/>
            <a:ext cx="4038600" cy="4038600"/>
          </a:xfrm>
        </p:spPr>
      </p:pic>
    </p:spTree>
    <p:extLst>
      <p:ext uri="{BB962C8B-B14F-4D97-AF65-F5344CB8AC3E}">
        <p14:creationId xmlns:p14="http://schemas.microsoft.com/office/powerpoint/2010/main" val="2968673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Worldwide Eating and setting the context</a:t>
            </a:r>
          </a:p>
        </p:txBody>
      </p:sp>
      <p:sp>
        <p:nvSpPr>
          <p:cNvPr id="41" name="Text Placeholder 40"/>
          <p:cNvSpPr>
            <a:spLocks noGrp="1"/>
          </p:cNvSpPr>
          <p:nvPr>
            <p:ph type="body" idx="1"/>
          </p:nvPr>
        </p:nvSpPr>
        <p:spPr/>
        <p:txBody>
          <a:bodyPr/>
          <a:lstStyle/>
          <a:p>
            <a:r>
              <a:rPr lang="en-GB" dirty="0"/>
              <a:t>Module 4</a:t>
            </a:r>
          </a:p>
        </p:txBody>
      </p:sp>
    </p:spTree>
    <p:custDataLst>
      <p:tags r:id="rId1"/>
    </p:custDataLst>
    <p:extLst>
      <p:ext uri="{BB962C8B-B14F-4D97-AF65-F5344CB8AC3E}">
        <p14:creationId xmlns:p14="http://schemas.microsoft.com/office/powerpoint/2010/main" val="20675210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D9FFA-9E67-47E4-AA10-03E94D6FB91C}"/>
              </a:ext>
            </a:extLst>
          </p:cNvPr>
          <p:cNvSpPr>
            <a:spLocks noGrp="1"/>
          </p:cNvSpPr>
          <p:nvPr>
            <p:ph type="title"/>
          </p:nvPr>
        </p:nvSpPr>
        <p:spPr/>
        <p:txBody>
          <a:bodyPr/>
          <a:lstStyle/>
          <a:p>
            <a:r>
              <a:rPr lang="en-GB" dirty="0"/>
              <a:t>Bananas</a:t>
            </a:r>
          </a:p>
        </p:txBody>
      </p:sp>
      <p:sp>
        <p:nvSpPr>
          <p:cNvPr id="3" name="Content Placeholder 2">
            <a:extLst>
              <a:ext uri="{FF2B5EF4-FFF2-40B4-BE49-F238E27FC236}">
                <a16:creationId xmlns:a16="http://schemas.microsoft.com/office/drawing/2014/main" id="{D977AD79-B2EF-4B78-99F2-D308CC5CA228}"/>
              </a:ext>
            </a:extLst>
          </p:cNvPr>
          <p:cNvSpPr>
            <a:spLocks noGrp="1"/>
          </p:cNvSpPr>
          <p:nvPr>
            <p:ph sz="half" idx="1"/>
          </p:nvPr>
        </p:nvSpPr>
        <p:spPr>
          <a:xfrm>
            <a:off x="457200" y="1628800"/>
            <a:ext cx="4038600" cy="4497363"/>
          </a:xfrm>
        </p:spPr>
        <p:txBody>
          <a:bodyPr/>
          <a:lstStyle/>
          <a:p>
            <a:r>
              <a:rPr lang="en-GB" sz="2200" b="1" dirty="0"/>
              <a:t>1633</a:t>
            </a:r>
            <a:r>
              <a:rPr lang="en-GB" sz="2200" dirty="0"/>
              <a:t> first sold in the UK</a:t>
            </a:r>
          </a:p>
          <a:p>
            <a:pPr marL="0" indent="0">
              <a:buNone/>
            </a:pPr>
            <a:endParaRPr lang="en-GB" sz="800" dirty="0"/>
          </a:p>
          <a:p>
            <a:r>
              <a:rPr lang="en-GB" sz="2200" dirty="0"/>
              <a:t>Fyffe record bringing their first shipment in </a:t>
            </a:r>
            <a:r>
              <a:rPr lang="en-GB" sz="2200" b="1" dirty="0"/>
              <a:t>1888</a:t>
            </a:r>
          </a:p>
          <a:p>
            <a:endParaRPr lang="en-GB" sz="800" dirty="0"/>
          </a:p>
          <a:p>
            <a:r>
              <a:rPr lang="en-GB" sz="2200" dirty="0"/>
              <a:t>Expensive fruit enjoyed by the rich</a:t>
            </a:r>
          </a:p>
          <a:p>
            <a:pPr marL="0" indent="0">
              <a:buNone/>
            </a:pPr>
            <a:endParaRPr lang="en-GB" sz="800" dirty="0"/>
          </a:p>
          <a:p>
            <a:r>
              <a:rPr lang="en-GB" sz="2200" dirty="0"/>
              <a:t>Over 5 million bananas are eaten in the UK annually</a:t>
            </a:r>
          </a:p>
        </p:txBody>
      </p:sp>
      <p:pic>
        <p:nvPicPr>
          <p:cNvPr id="6" name="Content Placeholder 5" descr="A bunch of bananas&#10;&#10;Description automatically generated">
            <a:extLst>
              <a:ext uri="{FF2B5EF4-FFF2-40B4-BE49-F238E27FC236}">
                <a16:creationId xmlns:a16="http://schemas.microsoft.com/office/drawing/2014/main" id="{28A09AC5-1614-4E0E-B97C-910D0F8A1A2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843881"/>
            <a:ext cx="4038600" cy="4038600"/>
          </a:xfrm>
        </p:spPr>
      </p:pic>
    </p:spTree>
    <p:extLst>
      <p:ext uri="{BB962C8B-B14F-4D97-AF65-F5344CB8AC3E}">
        <p14:creationId xmlns:p14="http://schemas.microsoft.com/office/powerpoint/2010/main" val="39505784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354C1-3610-4395-AEFC-39C8DF38C212}"/>
              </a:ext>
            </a:extLst>
          </p:cNvPr>
          <p:cNvSpPr>
            <a:spLocks noGrp="1"/>
          </p:cNvSpPr>
          <p:nvPr>
            <p:ph type="title"/>
          </p:nvPr>
        </p:nvSpPr>
        <p:spPr/>
        <p:txBody>
          <a:bodyPr/>
          <a:lstStyle/>
          <a:p>
            <a:r>
              <a:rPr lang="en-GB" dirty="0"/>
              <a:t>Broccoli</a:t>
            </a:r>
          </a:p>
        </p:txBody>
      </p:sp>
      <p:sp>
        <p:nvSpPr>
          <p:cNvPr id="3" name="Content Placeholder 2">
            <a:extLst>
              <a:ext uri="{FF2B5EF4-FFF2-40B4-BE49-F238E27FC236}">
                <a16:creationId xmlns:a16="http://schemas.microsoft.com/office/drawing/2014/main" id="{0B9864E1-A76A-42C2-ABA7-9042035D3B28}"/>
              </a:ext>
            </a:extLst>
          </p:cNvPr>
          <p:cNvSpPr>
            <a:spLocks noGrp="1"/>
          </p:cNvSpPr>
          <p:nvPr>
            <p:ph sz="half" idx="1"/>
          </p:nvPr>
        </p:nvSpPr>
        <p:spPr/>
        <p:txBody>
          <a:bodyPr/>
          <a:lstStyle/>
          <a:p>
            <a:endParaRPr lang="en-GB" dirty="0"/>
          </a:p>
        </p:txBody>
      </p:sp>
      <p:pic>
        <p:nvPicPr>
          <p:cNvPr id="2050" name="Picture 2" descr="Image result for Broccoli">
            <a:extLst>
              <a:ext uri="{FF2B5EF4-FFF2-40B4-BE49-F238E27FC236}">
                <a16:creationId xmlns:a16="http://schemas.microsoft.com/office/drawing/2014/main" id="{EC740559-0E8A-4D5D-AC99-029370ECE3C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283968" y="2077669"/>
            <a:ext cx="4591570" cy="3439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589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354C1-3610-4395-AEFC-39C8DF38C212}"/>
              </a:ext>
            </a:extLst>
          </p:cNvPr>
          <p:cNvSpPr>
            <a:spLocks noGrp="1"/>
          </p:cNvSpPr>
          <p:nvPr>
            <p:ph type="title"/>
          </p:nvPr>
        </p:nvSpPr>
        <p:spPr/>
        <p:txBody>
          <a:bodyPr/>
          <a:lstStyle/>
          <a:p>
            <a:r>
              <a:rPr lang="en-GB" dirty="0"/>
              <a:t>Broccoli</a:t>
            </a:r>
          </a:p>
        </p:txBody>
      </p:sp>
      <p:sp>
        <p:nvSpPr>
          <p:cNvPr id="3" name="Content Placeholder 2">
            <a:extLst>
              <a:ext uri="{FF2B5EF4-FFF2-40B4-BE49-F238E27FC236}">
                <a16:creationId xmlns:a16="http://schemas.microsoft.com/office/drawing/2014/main" id="{0B9864E1-A76A-42C2-ABA7-9042035D3B28}"/>
              </a:ext>
            </a:extLst>
          </p:cNvPr>
          <p:cNvSpPr>
            <a:spLocks noGrp="1"/>
          </p:cNvSpPr>
          <p:nvPr>
            <p:ph sz="half" idx="1"/>
          </p:nvPr>
        </p:nvSpPr>
        <p:spPr/>
        <p:txBody>
          <a:bodyPr/>
          <a:lstStyle/>
          <a:p>
            <a:r>
              <a:rPr lang="en-GB" sz="2400" dirty="0"/>
              <a:t>Mid18</a:t>
            </a:r>
            <a:r>
              <a:rPr lang="en-GB" sz="2400" baseline="30000" dirty="0"/>
              <a:t>th</a:t>
            </a:r>
            <a:r>
              <a:rPr lang="en-GB" sz="2400" dirty="0"/>
              <a:t> Century (</a:t>
            </a:r>
            <a:r>
              <a:rPr lang="en-GB" sz="2400" b="1" dirty="0"/>
              <a:t>1750</a:t>
            </a:r>
            <a:r>
              <a:rPr lang="en-GB" sz="2400" dirty="0"/>
              <a:t>)</a:t>
            </a:r>
          </a:p>
          <a:p>
            <a:pPr marL="0" indent="0">
              <a:buNone/>
            </a:pPr>
            <a:endParaRPr lang="en-GB" sz="2400" dirty="0"/>
          </a:p>
          <a:p>
            <a:r>
              <a:rPr lang="en-GB" sz="2400" dirty="0"/>
              <a:t>Known as </a:t>
            </a:r>
            <a:r>
              <a:rPr lang="en-GB" sz="2400" i="1" dirty="0"/>
              <a:t>“Italian Asparagus”</a:t>
            </a:r>
          </a:p>
          <a:p>
            <a:pPr marL="0" indent="0">
              <a:buNone/>
            </a:pPr>
            <a:endParaRPr lang="en-GB" sz="2400" i="1" dirty="0"/>
          </a:p>
          <a:p>
            <a:r>
              <a:rPr lang="en-GB" sz="2400" dirty="0"/>
              <a:t>Readily available in supermarkets in the UK from the </a:t>
            </a:r>
            <a:r>
              <a:rPr lang="en-GB" sz="2400" b="1" dirty="0"/>
              <a:t>1970’s</a:t>
            </a:r>
          </a:p>
        </p:txBody>
      </p:sp>
      <p:pic>
        <p:nvPicPr>
          <p:cNvPr id="2050" name="Picture 2" descr="Image result for Broccoli">
            <a:extLst>
              <a:ext uri="{FF2B5EF4-FFF2-40B4-BE49-F238E27FC236}">
                <a16:creationId xmlns:a16="http://schemas.microsoft.com/office/drawing/2014/main" id="{EC740559-0E8A-4D5D-AC99-029370ECE3C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283968" y="2077669"/>
            <a:ext cx="4591570" cy="3439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0603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EE781-5F4A-47E9-81A8-F6C6491211E6}"/>
              </a:ext>
            </a:extLst>
          </p:cNvPr>
          <p:cNvSpPr>
            <a:spLocks noGrp="1"/>
          </p:cNvSpPr>
          <p:nvPr>
            <p:ph type="title"/>
          </p:nvPr>
        </p:nvSpPr>
        <p:spPr/>
        <p:txBody>
          <a:bodyPr/>
          <a:lstStyle/>
          <a:p>
            <a:r>
              <a:rPr lang="en-GB" dirty="0"/>
              <a:t>Curry</a:t>
            </a:r>
          </a:p>
        </p:txBody>
      </p:sp>
      <p:sp>
        <p:nvSpPr>
          <p:cNvPr id="3" name="Content Placeholder 2">
            <a:extLst>
              <a:ext uri="{FF2B5EF4-FFF2-40B4-BE49-F238E27FC236}">
                <a16:creationId xmlns:a16="http://schemas.microsoft.com/office/drawing/2014/main" id="{1CEDBF5D-134E-4AC2-AC2F-7E23C791AF36}"/>
              </a:ext>
            </a:extLst>
          </p:cNvPr>
          <p:cNvSpPr>
            <a:spLocks noGrp="1"/>
          </p:cNvSpPr>
          <p:nvPr>
            <p:ph sz="half" idx="1"/>
          </p:nvPr>
        </p:nvSpPr>
        <p:spPr/>
        <p:txBody>
          <a:bodyPr/>
          <a:lstStyle/>
          <a:p>
            <a:endParaRPr lang="en-GB" dirty="0"/>
          </a:p>
        </p:txBody>
      </p:sp>
      <p:pic>
        <p:nvPicPr>
          <p:cNvPr id="10" name="Content Placeholder 9" descr="A bowl of food on a plate&#10;&#10;Description automatically generated">
            <a:extLst>
              <a:ext uri="{FF2B5EF4-FFF2-40B4-BE49-F238E27FC236}">
                <a16:creationId xmlns:a16="http://schemas.microsoft.com/office/drawing/2014/main" id="{9FE3CA1B-2FC7-424A-9C32-4D8C86D4EB90}"/>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58513" y="2026592"/>
            <a:ext cx="4038600" cy="2979589"/>
          </a:xfrm>
        </p:spPr>
      </p:pic>
    </p:spTree>
    <p:extLst>
      <p:ext uri="{BB962C8B-B14F-4D97-AF65-F5344CB8AC3E}">
        <p14:creationId xmlns:p14="http://schemas.microsoft.com/office/powerpoint/2010/main" val="16967664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EE781-5F4A-47E9-81A8-F6C6491211E6}"/>
              </a:ext>
            </a:extLst>
          </p:cNvPr>
          <p:cNvSpPr>
            <a:spLocks noGrp="1"/>
          </p:cNvSpPr>
          <p:nvPr>
            <p:ph type="title"/>
          </p:nvPr>
        </p:nvSpPr>
        <p:spPr/>
        <p:txBody>
          <a:bodyPr/>
          <a:lstStyle/>
          <a:p>
            <a:r>
              <a:rPr lang="en-GB" dirty="0"/>
              <a:t>Curry</a:t>
            </a:r>
          </a:p>
        </p:txBody>
      </p:sp>
      <p:sp>
        <p:nvSpPr>
          <p:cNvPr id="3" name="Content Placeholder 2">
            <a:extLst>
              <a:ext uri="{FF2B5EF4-FFF2-40B4-BE49-F238E27FC236}">
                <a16:creationId xmlns:a16="http://schemas.microsoft.com/office/drawing/2014/main" id="{1CEDBF5D-134E-4AC2-AC2F-7E23C791AF36}"/>
              </a:ext>
            </a:extLst>
          </p:cNvPr>
          <p:cNvSpPr>
            <a:spLocks noGrp="1"/>
          </p:cNvSpPr>
          <p:nvPr>
            <p:ph sz="half" idx="1"/>
          </p:nvPr>
        </p:nvSpPr>
        <p:spPr>
          <a:xfrm>
            <a:off x="457200" y="1196752"/>
            <a:ext cx="4038600" cy="4929411"/>
          </a:xfrm>
        </p:spPr>
        <p:txBody>
          <a:bodyPr/>
          <a:lstStyle/>
          <a:p>
            <a:r>
              <a:rPr lang="en-GB" sz="2200" b="1" dirty="0"/>
              <a:t>1747</a:t>
            </a:r>
          </a:p>
          <a:p>
            <a:pPr marL="0" indent="0">
              <a:buNone/>
            </a:pPr>
            <a:endParaRPr lang="en-GB" sz="800" dirty="0"/>
          </a:p>
          <a:p>
            <a:r>
              <a:rPr lang="en-GB" sz="2200" dirty="0"/>
              <a:t>Via the East India Company  </a:t>
            </a:r>
          </a:p>
          <a:p>
            <a:pPr marL="0" indent="0">
              <a:buNone/>
            </a:pPr>
            <a:endParaRPr lang="en-GB" sz="800" dirty="0"/>
          </a:p>
          <a:p>
            <a:r>
              <a:rPr lang="en-GB" sz="2200" dirty="0"/>
              <a:t>Curry is a British term </a:t>
            </a:r>
          </a:p>
          <a:p>
            <a:pPr marL="0" indent="0">
              <a:buNone/>
            </a:pPr>
            <a:endParaRPr lang="en-GB" sz="800" dirty="0"/>
          </a:p>
          <a:p>
            <a:r>
              <a:rPr lang="en-GB" sz="2200" dirty="0"/>
              <a:t>First Indian Restaurant  opened in </a:t>
            </a:r>
            <a:r>
              <a:rPr lang="en-GB" sz="2200" b="1" dirty="0"/>
              <a:t>1809</a:t>
            </a:r>
          </a:p>
          <a:p>
            <a:pPr marL="0" indent="0">
              <a:buNone/>
            </a:pPr>
            <a:endParaRPr lang="en-GB" sz="800" dirty="0"/>
          </a:p>
          <a:p>
            <a:r>
              <a:rPr lang="en-GB" sz="2200" dirty="0"/>
              <a:t>Curry houses popular in the </a:t>
            </a:r>
            <a:r>
              <a:rPr lang="en-GB" sz="2200" b="1" dirty="0"/>
              <a:t>1940’s </a:t>
            </a:r>
          </a:p>
          <a:p>
            <a:pPr marL="0" indent="0">
              <a:buNone/>
            </a:pPr>
            <a:endParaRPr lang="en-GB" sz="800" dirty="0"/>
          </a:p>
          <a:p>
            <a:r>
              <a:rPr lang="en-GB" sz="2200" dirty="0"/>
              <a:t>A resurgence in the </a:t>
            </a:r>
            <a:r>
              <a:rPr lang="en-GB" sz="2200" b="1" dirty="0"/>
              <a:t>1970’s</a:t>
            </a:r>
          </a:p>
          <a:p>
            <a:endParaRPr lang="en-GB" sz="2200" dirty="0"/>
          </a:p>
        </p:txBody>
      </p:sp>
      <p:pic>
        <p:nvPicPr>
          <p:cNvPr id="10" name="Content Placeholder 9" descr="A bowl of food on a plate&#10;&#10;Description automatically generated">
            <a:extLst>
              <a:ext uri="{FF2B5EF4-FFF2-40B4-BE49-F238E27FC236}">
                <a16:creationId xmlns:a16="http://schemas.microsoft.com/office/drawing/2014/main" id="{9FE3CA1B-2FC7-424A-9C32-4D8C86D4EB90}"/>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58513" y="2026592"/>
            <a:ext cx="4038600" cy="2979589"/>
          </a:xfrm>
        </p:spPr>
      </p:pic>
    </p:spTree>
    <p:extLst>
      <p:ext uri="{BB962C8B-B14F-4D97-AF65-F5344CB8AC3E}">
        <p14:creationId xmlns:p14="http://schemas.microsoft.com/office/powerpoint/2010/main" val="20820499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D5507-3D21-4A42-9BBD-08B2AB510D63}"/>
              </a:ext>
            </a:extLst>
          </p:cNvPr>
          <p:cNvSpPr>
            <a:spLocks noGrp="1"/>
          </p:cNvSpPr>
          <p:nvPr>
            <p:ph type="title"/>
          </p:nvPr>
        </p:nvSpPr>
        <p:spPr/>
        <p:txBody>
          <a:bodyPr/>
          <a:lstStyle/>
          <a:p>
            <a:r>
              <a:rPr lang="en-GB" dirty="0"/>
              <a:t>Afternoon Tea</a:t>
            </a:r>
          </a:p>
        </p:txBody>
      </p:sp>
      <p:sp>
        <p:nvSpPr>
          <p:cNvPr id="3" name="Content Placeholder 2">
            <a:extLst>
              <a:ext uri="{FF2B5EF4-FFF2-40B4-BE49-F238E27FC236}">
                <a16:creationId xmlns:a16="http://schemas.microsoft.com/office/drawing/2014/main" id="{2C9539B8-3010-4618-84DB-98CE94F1510B}"/>
              </a:ext>
            </a:extLst>
          </p:cNvPr>
          <p:cNvSpPr>
            <a:spLocks noGrp="1"/>
          </p:cNvSpPr>
          <p:nvPr>
            <p:ph sz="half" idx="1"/>
          </p:nvPr>
        </p:nvSpPr>
        <p:spPr/>
        <p:txBody>
          <a:bodyPr/>
          <a:lstStyle/>
          <a:p>
            <a:endParaRPr lang="en-GB" dirty="0"/>
          </a:p>
        </p:txBody>
      </p:sp>
      <p:pic>
        <p:nvPicPr>
          <p:cNvPr id="6" name="Content Placeholder 5" descr="A cup of coffee on a table&#10;&#10;Description automatically generated">
            <a:extLst>
              <a:ext uri="{FF2B5EF4-FFF2-40B4-BE49-F238E27FC236}">
                <a16:creationId xmlns:a16="http://schemas.microsoft.com/office/drawing/2014/main" id="{93D345EA-4C3C-42AE-BC05-9AB45F5517BB}"/>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16016" y="2276872"/>
            <a:ext cx="4038600" cy="2695092"/>
          </a:xfrm>
        </p:spPr>
      </p:pic>
    </p:spTree>
    <p:extLst>
      <p:ext uri="{BB962C8B-B14F-4D97-AF65-F5344CB8AC3E}">
        <p14:creationId xmlns:p14="http://schemas.microsoft.com/office/powerpoint/2010/main" val="8966516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D5507-3D21-4A42-9BBD-08B2AB510D63}"/>
              </a:ext>
            </a:extLst>
          </p:cNvPr>
          <p:cNvSpPr>
            <a:spLocks noGrp="1"/>
          </p:cNvSpPr>
          <p:nvPr>
            <p:ph type="title"/>
          </p:nvPr>
        </p:nvSpPr>
        <p:spPr/>
        <p:txBody>
          <a:bodyPr/>
          <a:lstStyle/>
          <a:p>
            <a:r>
              <a:rPr lang="en-GB" dirty="0"/>
              <a:t>Afternoon Tea</a:t>
            </a:r>
          </a:p>
        </p:txBody>
      </p:sp>
      <p:sp>
        <p:nvSpPr>
          <p:cNvPr id="3" name="Content Placeholder 2">
            <a:extLst>
              <a:ext uri="{FF2B5EF4-FFF2-40B4-BE49-F238E27FC236}">
                <a16:creationId xmlns:a16="http://schemas.microsoft.com/office/drawing/2014/main" id="{2C9539B8-3010-4618-84DB-98CE94F1510B}"/>
              </a:ext>
            </a:extLst>
          </p:cNvPr>
          <p:cNvSpPr>
            <a:spLocks noGrp="1"/>
          </p:cNvSpPr>
          <p:nvPr>
            <p:ph sz="half" idx="1"/>
          </p:nvPr>
        </p:nvSpPr>
        <p:spPr>
          <a:xfrm>
            <a:off x="457200" y="1340768"/>
            <a:ext cx="4258816" cy="4785395"/>
          </a:xfrm>
        </p:spPr>
        <p:txBody>
          <a:bodyPr/>
          <a:lstStyle/>
          <a:p>
            <a:r>
              <a:rPr lang="en-GB" sz="2200" b="1" dirty="0"/>
              <a:t>1840’s</a:t>
            </a:r>
          </a:p>
          <a:p>
            <a:pPr marL="0" indent="0">
              <a:buNone/>
            </a:pPr>
            <a:endParaRPr lang="en-GB" sz="800" dirty="0"/>
          </a:p>
          <a:p>
            <a:r>
              <a:rPr lang="en-GB" sz="2200" dirty="0"/>
              <a:t>Tea was fashionable from the </a:t>
            </a:r>
            <a:r>
              <a:rPr lang="en-GB" sz="2200" b="1" dirty="0"/>
              <a:t>mid-17</a:t>
            </a:r>
            <a:r>
              <a:rPr lang="en-GB" sz="2200" b="1" baseline="30000" dirty="0"/>
              <a:t>th</a:t>
            </a:r>
            <a:r>
              <a:rPr lang="en-GB" sz="2200" b="1" dirty="0"/>
              <a:t> Century</a:t>
            </a:r>
            <a:r>
              <a:rPr lang="en-GB" sz="2200" dirty="0"/>
              <a:t>, but confined to the aristocracy by it very high price</a:t>
            </a:r>
          </a:p>
          <a:p>
            <a:pPr marL="0" indent="0">
              <a:buNone/>
            </a:pPr>
            <a:endParaRPr lang="en-GB" sz="800" dirty="0"/>
          </a:p>
          <a:p>
            <a:r>
              <a:rPr lang="en-GB" sz="2200" dirty="0"/>
              <a:t>The Duchess of Bedford started the trend in </a:t>
            </a:r>
            <a:r>
              <a:rPr lang="en-GB" sz="2200" b="1" dirty="0"/>
              <a:t>1840</a:t>
            </a:r>
          </a:p>
          <a:p>
            <a:pPr marL="0" indent="0">
              <a:buNone/>
            </a:pPr>
            <a:endParaRPr lang="en-GB" sz="800" dirty="0"/>
          </a:p>
          <a:p>
            <a:r>
              <a:rPr lang="en-GB" sz="2200" dirty="0"/>
              <a:t>Afternoon Tea became an opportunity for women to meet </a:t>
            </a:r>
          </a:p>
          <a:p>
            <a:r>
              <a:rPr lang="en-GB" sz="2200" dirty="0"/>
              <a:t>Also an opportunity for them to ‘showcase’ their daughters</a:t>
            </a:r>
          </a:p>
          <a:p>
            <a:endParaRPr lang="en-GB" sz="2200" dirty="0"/>
          </a:p>
          <a:p>
            <a:endParaRPr lang="en-GB" sz="2200" dirty="0"/>
          </a:p>
        </p:txBody>
      </p:sp>
      <p:pic>
        <p:nvPicPr>
          <p:cNvPr id="6" name="Content Placeholder 5" descr="A cup of coffee on a table&#10;&#10;Description automatically generated">
            <a:extLst>
              <a:ext uri="{FF2B5EF4-FFF2-40B4-BE49-F238E27FC236}">
                <a16:creationId xmlns:a16="http://schemas.microsoft.com/office/drawing/2014/main" id="{93D345EA-4C3C-42AE-BC05-9AB45F5517BB}"/>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16016" y="2276872"/>
            <a:ext cx="4038600" cy="2695092"/>
          </a:xfrm>
        </p:spPr>
      </p:pic>
    </p:spTree>
    <p:extLst>
      <p:ext uri="{BB962C8B-B14F-4D97-AF65-F5344CB8AC3E}">
        <p14:creationId xmlns:p14="http://schemas.microsoft.com/office/powerpoint/2010/main" val="6660029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80FEB-C897-49B6-85D7-D06B2FEFCA79}"/>
              </a:ext>
            </a:extLst>
          </p:cNvPr>
          <p:cNvSpPr>
            <a:spLocks noGrp="1"/>
          </p:cNvSpPr>
          <p:nvPr>
            <p:ph type="title"/>
          </p:nvPr>
        </p:nvSpPr>
        <p:spPr/>
        <p:txBody>
          <a:bodyPr/>
          <a:lstStyle/>
          <a:p>
            <a:r>
              <a:rPr lang="en-GB" dirty="0"/>
              <a:t>Bagels</a:t>
            </a:r>
          </a:p>
        </p:txBody>
      </p:sp>
      <p:pic>
        <p:nvPicPr>
          <p:cNvPr id="4098" name="Picture 2" descr="Image result for bagels">
            <a:extLst>
              <a:ext uri="{FF2B5EF4-FFF2-40B4-BE49-F238E27FC236}">
                <a16:creationId xmlns:a16="http://schemas.microsoft.com/office/drawing/2014/main" id="{9A48776D-6E6F-49CE-A3FC-AA1B93E31979}"/>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8762" r="6634"/>
          <a:stretch/>
        </p:blipFill>
        <p:spPr bwMode="auto">
          <a:xfrm>
            <a:off x="4574490" y="2301059"/>
            <a:ext cx="4211960" cy="279280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E96724CC-1A99-4664-B007-53C8B376EE18}"/>
              </a:ext>
            </a:extLst>
          </p:cNvPr>
          <p:cNvSpPr>
            <a:spLocks noGrp="1"/>
          </p:cNvSpPr>
          <p:nvPr>
            <p:ph sz="half" idx="1"/>
          </p:nvPr>
        </p:nvSpPr>
        <p:spPr/>
        <p:txBody>
          <a:bodyPr/>
          <a:lstStyle/>
          <a:p>
            <a:endParaRPr lang="en-GB" dirty="0"/>
          </a:p>
        </p:txBody>
      </p:sp>
    </p:spTree>
    <p:extLst>
      <p:ext uri="{BB962C8B-B14F-4D97-AF65-F5344CB8AC3E}">
        <p14:creationId xmlns:p14="http://schemas.microsoft.com/office/powerpoint/2010/main" val="41718908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80FEB-C897-49B6-85D7-D06B2FEFCA79}"/>
              </a:ext>
            </a:extLst>
          </p:cNvPr>
          <p:cNvSpPr>
            <a:spLocks noGrp="1"/>
          </p:cNvSpPr>
          <p:nvPr>
            <p:ph type="title"/>
          </p:nvPr>
        </p:nvSpPr>
        <p:spPr/>
        <p:txBody>
          <a:bodyPr/>
          <a:lstStyle/>
          <a:p>
            <a:r>
              <a:rPr lang="en-GB" dirty="0"/>
              <a:t>Bagels</a:t>
            </a:r>
          </a:p>
        </p:txBody>
      </p:sp>
      <p:sp>
        <p:nvSpPr>
          <p:cNvPr id="3" name="Content Placeholder 2">
            <a:extLst>
              <a:ext uri="{FF2B5EF4-FFF2-40B4-BE49-F238E27FC236}">
                <a16:creationId xmlns:a16="http://schemas.microsoft.com/office/drawing/2014/main" id="{289F5E26-63EA-4036-9B0B-A9E2C60142A2}"/>
              </a:ext>
            </a:extLst>
          </p:cNvPr>
          <p:cNvSpPr>
            <a:spLocks noGrp="1"/>
          </p:cNvSpPr>
          <p:nvPr>
            <p:ph sz="half" idx="1"/>
          </p:nvPr>
        </p:nvSpPr>
        <p:spPr>
          <a:xfrm>
            <a:off x="457200" y="1268760"/>
            <a:ext cx="4038600" cy="4857403"/>
          </a:xfrm>
        </p:spPr>
        <p:txBody>
          <a:bodyPr/>
          <a:lstStyle/>
          <a:p>
            <a:r>
              <a:rPr lang="en-GB" sz="2200" b="1" dirty="0"/>
              <a:t>1850’</a:t>
            </a:r>
            <a:r>
              <a:rPr lang="en-GB" sz="2200" dirty="0"/>
              <a:t>s</a:t>
            </a:r>
          </a:p>
          <a:p>
            <a:pPr marL="0" indent="0">
              <a:buNone/>
            </a:pPr>
            <a:endParaRPr lang="en-GB" sz="800" dirty="0"/>
          </a:p>
          <a:p>
            <a:r>
              <a:rPr lang="en-GB" sz="2200" dirty="0"/>
              <a:t>The first bagel shop in Spitafields, London in </a:t>
            </a:r>
            <a:r>
              <a:rPr lang="en-GB" sz="2200" b="1" dirty="0"/>
              <a:t>1855 </a:t>
            </a:r>
          </a:p>
          <a:p>
            <a:pPr marL="0" indent="0">
              <a:buNone/>
            </a:pPr>
            <a:endParaRPr lang="en-GB" sz="800" dirty="0"/>
          </a:p>
          <a:p>
            <a:r>
              <a:rPr lang="en-GB" sz="2200" dirty="0"/>
              <a:t>The word bagel comes from the Yiddish/German meaning </a:t>
            </a:r>
            <a:r>
              <a:rPr lang="en-GB" sz="2200" i="1" dirty="0"/>
              <a:t>‘ring’</a:t>
            </a:r>
            <a:r>
              <a:rPr lang="en-GB" sz="2200" dirty="0"/>
              <a:t> or </a:t>
            </a:r>
            <a:r>
              <a:rPr lang="en-GB" sz="2200" i="1" dirty="0"/>
              <a:t>‘bracelet’</a:t>
            </a:r>
            <a:r>
              <a:rPr lang="en-GB" sz="2200" dirty="0"/>
              <a:t> </a:t>
            </a:r>
          </a:p>
          <a:p>
            <a:pPr marL="0" indent="0">
              <a:buNone/>
            </a:pPr>
            <a:endParaRPr lang="en-GB" sz="800" dirty="0"/>
          </a:p>
          <a:p>
            <a:r>
              <a:rPr lang="en-GB" sz="2200" dirty="0"/>
              <a:t>Brick Lane has two original Bagel bakeries owned by the same family</a:t>
            </a:r>
          </a:p>
          <a:p>
            <a:endParaRPr lang="en-GB" sz="2200" dirty="0"/>
          </a:p>
        </p:txBody>
      </p:sp>
      <p:pic>
        <p:nvPicPr>
          <p:cNvPr id="4098" name="Picture 2" descr="Image result for bagels">
            <a:extLst>
              <a:ext uri="{FF2B5EF4-FFF2-40B4-BE49-F238E27FC236}">
                <a16:creationId xmlns:a16="http://schemas.microsoft.com/office/drawing/2014/main" id="{9A48776D-6E6F-49CE-A3FC-AA1B93E31979}"/>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8762" r="6634"/>
          <a:stretch/>
        </p:blipFill>
        <p:spPr bwMode="auto">
          <a:xfrm>
            <a:off x="4574490" y="2301059"/>
            <a:ext cx="4211960" cy="2792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1674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3BA9-7738-4B55-8D58-51C24CA94F7F}"/>
              </a:ext>
            </a:extLst>
          </p:cNvPr>
          <p:cNvSpPr>
            <a:spLocks noGrp="1"/>
          </p:cNvSpPr>
          <p:nvPr>
            <p:ph type="title"/>
          </p:nvPr>
        </p:nvSpPr>
        <p:spPr/>
        <p:txBody>
          <a:bodyPr/>
          <a:lstStyle/>
          <a:p>
            <a:r>
              <a:rPr lang="en-GB" dirty="0"/>
              <a:t>Fish and Chips</a:t>
            </a:r>
          </a:p>
        </p:txBody>
      </p:sp>
      <p:sp>
        <p:nvSpPr>
          <p:cNvPr id="3" name="Content Placeholder 2">
            <a:extLst>
              <a:ext uri="{FF2B5EF4-FFF2-40B4-BE49-F238E27FC236}">
                <a16:creationId xmlns:a16="http://schemas.microsoft.com/office/drawing/2014/main" id="{EC528050-ADD9-4D38-91B0-F7642308952B}"/>
              </a:ext>
            </a:extLst>
          </p:cNvPr>
          <p:cNvSpPr>
            <a:spLocks noGrp="1"/>
          </p:cNvSpPr>
          <p:nvPr>
            <p:ph sz="half" idx="1"/>
          </p:nvPr>
        </p:nvSpPr>
        <p:spPr>
          <a:xfrm>
            <a:off x="457200" y="1143000"/>
            <a:ext cx="4038600" cy="5310336"/>
          </a:xfrm>
        </p:spPr>
        <p:txBody>
          <a:bodyPr/>
          <a:lstStyle/>
          <a:p>
            <a:endParaRPr lang="en-GB" dirty="0"/>
          </a:p>
        </p:txBody>
      </p:sp>
      <p:pic>
        <p:nvPicPr>
          <p:cNvPr id="6" name="Content Placeholder 5" descr="A sandwich and fries on a plate&#10;&#10;Description automatically generated">
            <a:extLst>
              <a:ext uri="{FF2B5EF4-FFF2-40B4-BE49-F238E27FC236}">
                <a16:creationId xmlns:a16="http://schemas.microsoft.com/office/drawing/2014/main" id="{6F9803AE-92B5-4A52-9EE2-1B8F963C5BD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355976" y="2338098"/>
            <a:ext cx="4616708" cy="2708468"/>
          </a:xfrm>
        </p:spPr>
      </p:pic>
    </p:spTree>
    <p:extLst>
      <p:ext uri="{BB962C8B-B14F-4D97-AF65-F5344CB8AC3E}">
        <p14:creationId xmlns:p14="http://schemas.microsoft.com/office/powerpoint/2010/main" val="1092218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4FB7A-21EE-4D36-9E12-E476B5F58F70}"/>
              </a:ext>
            </a:extLst>
          </p:cNvPr>
          <p:cNvSpPr>
            <a:spLocks noGrp="1"/>
          </p:cNvSpPr>
          <p:nvPr>
            <p:ph type="title"/>
          </p:nvPr>
        </p:nvSpPr>
        <p:spPr/>
        <p:txBody>
          <a:bodyPr/>
          <a:lstStyle/>
          <a:p>
            <a:r>
              <a:rPr lang="en-US" dirty="0"/>
              <a:t>Thinking Space 1</a:t>
            </a:r>
            <a:endParaRPr lang="en-GB" dirty="0"/>
          </a:p>
        </p:txBody>
      </p:sp>
      <p:sp>
        <p:nvSpPr>
          <p:cNvPr id="3" name="Content Placeholder 2">
            <a:extLst>
              <a:ext uri="{FF2B5EF4-FFF2-40B4-BE49-F238E27FC236}">
                <a16:creationId xmlns:a16="http://schemas.microsoft.com/office/drawing/2014/main" id="{EE93DF64-03D9-4BDB-81DF-6340C367CDA3}"/>
              </a:ext>
            </a:extLst>
          </p:cNvPr>
          <p:cNvSpPr>
            <a:spLocks noGrp="1"/>
          </p:cNvSpPr>
          <p:nvPr>
            <p:ph idx="1"/>
          </p:nvPr>
        </p:nvSpPr>
        <p:spPr>
          <a:xfrm>
            <a:off x="457200" y="2725814"/>
            <a:ext cx="8229600" cy="1036712"/>
          </a:xfrm>
        </p:spPr>
        <p:txBody>
          <a:bodyPr/>
          <a:lstStyle/>
          <a:p>
            <a:pPr marL="0" indent="0" algn="ctr">
              <a:buNone/>
            </a:pPr>
            <a:r>
              <a:rPr lang="en-GB" b="1" dirty="0"/>
              <a:t>Why is it important we consider world food in our menu planning?</a:t>
            </a:r>
          </a:p>
        </p:txBody>
      </p:sp>
    </p:spTree>
    <p:custDataLst>
      <p:tags r:id="rId1"/>
    </p:custDataLst>
    <p:extLst>
      <p:ext uri="{BB962C8B-B14F-4D97-AF65-F5344CB8AC3E}">
        <p14:creationId xmlns:p14="http://schemas.microsoft.com/office/powerpoint/2010/main" val="38447654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3BA9-7738-4B55-8D58-51C24CA94F7F}"/>
              </a:ext>
            </a:extLst>
          </p:cNvPr>
          <p:cNvSpPr>
            <a:spLocks noGrp="1"/>
          </p:cNvSpPr>
          <p:nvPr>
            <p:ph type="title"/>
          </p:nvPr>
        </p:nvSpPr>
        <p:spPr/>
        <p:txBody>
          <a:bodyPr/>
          <a:lstStyle/>
          <a:p>
            <a:r>
              <a:rPr lang="en-GB" dirty="0"/>
              <a:t>Fish and Chips</a:t>
            </a:r>
          </a:p>
        </p:txBody>
      </p:sp>
      <p:sp>
        <p:nvSpPr>
          <p:cNvPr id="3" name="Content Placeholder 2">
            <a:extLst>
              <a:ext uri="{FF2B5EF4-FFF2-40B4-BE49-F238E27FC236}">
                <a16:creationId xmlns:a16="http://schemas.microsoft.com/office/drawing/2014/main" id="{EC528050-ADD9-4D38-91B0-F7642308952B}"/>
              </a:ext>
            </a:extLst>
          </p:cNvPr>
          <p:cNvSpPr>
            <a:spLocks noGrp="1"/>
          </p:cNvSpPr>
          <p:nvPr>
            <p:ph sz="half" idx="1"/>
          </p:nvPr>
        </p:nvSpPr>
        <p:spPr>
          <a:xfrm>
            <a:off x="457200" y="1143000"/>
            <a:ext cx="4258816" cy="5310336"/>
          </a:xfrm>
        </p:spPr>
        <p:txBody>
          <a:bodyPr/>
          <a:lstStyle/>
          <a:p>
            <a:r>
              <a:rPr lang="en-GB" sz="2200" b="1" dirty="0"/>
              <a:t>1863</a:t>
            </a:r>
          </a:p>
          <a:p>
            <a:r>
              <a:rPr lang="en-GB" sz="2200" dirty="0"/>
              <a:t>First Fish &amp; Chip shop in the North of England in 1863</a:t>
            </a:r>
          </a:p>
          <a:p>
            <a:r>
              <a:rPr lang="en-GB" sz="2200" dirty="0"/>
              <a:t>In London chips and fish fried in the “Jewish Fashion” was being sold in </a:t>
            </a:r>
            <a:r>
              <a:rPr lang="en-GB" sz="2200" b="1" dirty="0"/>
              <a:t>1860</a:t>
            </a:r>
            <a:r>
              <a:rPr lang="en-GB" sz="2200" dirty="0"/>
              <a:t>  </a:t>
            </a:r>
          </a:p>
          <a:p>
            <a:r>
              <a:rPr lang="en-GB" sz="2200" dirty="0"/>
              <a:t>In </a:t>
            </a:r>
            <a:r>
              <a:rPr lang="en-GB" sz="2200" b="1" dirty="0"/>
              <a:t>1865</a:t>
            </a:r>
            <a:r>
              <a:rPr lang="en-GB" sz="2200" dirty="0"/>
              <a:t> Henry Mayhew in his survey of the “</a:t>
            </a:r>
            <a:r>
              <a:rPr lang="en-GB" sz="2200" i="1" dirty="0"/>
              <a:t>London  Poor” </a:t>
            </a:r>
            <a:r>
              <a:rPr lang="en-GB" sz="2200" dirty="0"/>
              <a:t>has as many as 300 fried fish sellers</a:t>
            </a:r>
          </a:p>
          <a:p>
            <a:r>
              <a:rPr lang="en-GB" sz="2200" dirty="0"/>
              <a:t>The new railways allowed white fish to be gotten to the big cities</a:t>
            </a:r>
          </a:p>
          <a:p>
            <a:endParaRPr lang="en-GB" sz="2200" b="1" dirty="0"/>
          </a:p>
        </p:txBody>
      </p:sp>
      <p:pic>
        <p:nvPicPr>
          <p:cNvPr id="6" name="Content Placeholder 5" descr="A sandwich and fries on a plate&#10;&#10;Description automatically generated">
            <a:extLst>
              <a:ext uri="{FF2B5EF4-FFF2-40B4-BE49-F238E27FC236}">
                <a16:creationId xmlns:a16="http://schemas.microsoft.com/office/drawing/2014/main" id="{6F9803AE-92B5-4A52-9EE2-1B8F963C5BD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27292" y="2074766"/>
            <a:ext cx="4616708" cy="2708468"/>
          </a:xfrm>
        </p:spPr>
      </p:pic>
    </p:spTree>
    <p:extLst>
      <p:ext uri="{BB962C8B-B14F-4D97-AF65-F5344CB8AC3E}">
        <p14:creationId xmlns:p14="http://schemas.microsoft.com/office/powerpoint/2010/main" val="32595030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0F887-A4AC-499D-ACA7-C01235428866}"/>
              </a:ext>
            </a:extLst>
          </p:cNvPr>
          <p:cNvSpPr>
            <a:spLocks noGrp="1"/>
          </p:cNvSpPr>
          <p:nvPr>
            <p:ph type="title"/>
          </p:nvPr>
        </p:nvSpPr>
        <p:spPr/>
        <p:txBody>
          <a:bodyPr/>
          <a:lstStyle/>
          <a:p>
            <a:r>
              <a:rPr lang="en-GB" dirty="0"/>
              <a:t>Chilli</a:t>
            </a:r>
          </a:p>
        </p:txBody>
      </p:sp>
      <p:sp>
        <p:nvSpPr>
          <p:cNvPr id="3" name="Content Placeholder 2">
            <a:extLst>
              <a:ext uri="{FF2B5EF4-FFF2-40B4-BE49-F238E27FC236}">
                <a16:creationId xmlns:a16="http://schemas.microsoft.com/office/drawing/2014/main" id="{6EC7D4BD-676E-4E26-A831-561304E0D1F8}"/>
              </a:ext>
            </a:extLst>
          </p:cNvPr>
          <p:cNvSpPr>
            <a:spLocks noGrp="1"/>
          </p:cNvSpPr>
          <p:nvPr>
            <p:ph sz="half" idx="1"/>
          </p:nvPr>
        </p:nvSpPr>
        <p:spPr/>
        <p:txBody>
          <a:bodyPr/>
          <a:lstStyle/>
          <a:p>
            <a:endParaRPr lang="en-GB" dirty="0"/>
          </a:p>
        </p:txBody>
      </p:sp>
      <p:pic>
        <p:nvPicPr>
          <p:cNvPr id="6" name="Content Placeholder 5" descr="A close up of a pepper&#10;&#10;Description automatically generated">
            <a:extLst>
              <a:ext uri="{FF2B5EF4-FFF2-40B4-BE49-F238E27FC236}">
                <a16:creationId xmlns:a16="http://schemas.microsoft.com/office/drawing/2014/main" id="{0C8E942F-BF21-4F01-9F82-1396E770B60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2" y="2348708"/>
            <a:ext cx="4038598" cy="3028949"/>
          </a:xfrm>
        </p:spPr>
      </p:pic>
    </p:spTree>
    <p:extLst>
      <p:ext uri="{BB962C8B-B14F-4D97-AF65-F5344CB8AC3E}">
        <p14:creationId xmlns:p14="http://schemas.microsoft.com/office/powerpoint/2010/main" val="41762435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0F887-A4AC-499D-ACA7-C01235428866}"/>
              </a:ext>
            </a:extLst>
          </p:cNvPr>
          <p:cNvSpPr>
            <a:spLocks noGrp="1"/>
          </p:cNvSpPr>
          <p:nvPr>
            <p:ph type="title"/>
          </p:nvPr>
        </p:nvSpPr>
        <p:spPr/>
        <p:txBody>
          <a:bodyPr/>
          <a:lstStyle/>
          <a:p>
            <a:r>
              <a:rPr lang="en-GB" dirty="0"/>
              <a:t>Chilli</a:t>
            </a:r>
          </a:p>
        </p:txBody>
      </p:sp>
      <p:sp>
        <p:nvSpPr>
          <p:cNvPr id="3" name="Content Placeholder 2">
            <a:extLst>
              <a:ext uri="{FF2B5EF4-FFF2-40B4-BE49-F238E27FC236}">
                <a16:creationId xmlns:a16="http://schemas.microsoft.com/office/drawing/2014/main" id="{6EC7D4BD-676E-4E26-A831-561304E0D1F8}"/>
              </a:ext>
            </a:extLst>
          </p:cNvPr>
          <p:cNvSpPr>
            <a:spLocks noGrp="1"/>
          </p:cNvSpPr>
          <p:nvPr>
            <p:ph sz="half" idx="1"/>
          </p:nvPr>
        </p:nvSpPr>
        <p:spPr/>
        <p:txBody>
          <a:bodyPr/>
          <a:lstStyle/>
          <a:p>
            <a:r>
              <a:rPr lang="en-GB" sz="2200" b="1" dirty="0"/>
              <a:t>1900</a:t>
            </a:r>
          </a:p>
          <a:p>
            <a:r>
              <a:rPr lang="en-GB" sz="2200" dirty="0"/>
              <a:t>Discovered by Christopher Columbus</a:t>
            </a:r>
          </a:p>
          <a:p>
            <a:r>
              <a:rPr lang="en-GB" sz="2200" dirty="0"/>
              <a:t>Only became popular in the UK with the popularity of curry</a:t>
            </a:r>
          </a:p>
          <a:p>
            <a:r>
              <a:rPr lang="en-GB" sz="2200" dirty="0"/>
              <a:t>Nowadays vast range of chillies available</a:t>
            </a:r>
          </a:p>
          <a:p>
            <a:r>
              <a:rPr lang="en-GB" sz="2200" dirty="0"/>
              <a:t>Often grown in the UK</a:t>
            </a:r>
          </a:p>
        </p:txBody>
      </p:sp>
      <p:pic>
        <p:nvPicPr>
          <p:cNvPr id="6" name="Content Placeholder 5" descr="A close up of a pepper&#10;&#10;Description automatically generated">
            <a:extLst>
              <a:ext uri="{FF2B5EF4-FFF2-40B4-BE49-F238E27FC236}">
                <a16:creationId xmlns:a16="http://schemas.microsoft.com/office/drawing/2014/main" id="{0C8E942F-BF21-4F01-9F82-1396E770B60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2" y="2348708"/>
            <a:ext cx="4038598" cy="3028949"/>
          </a:xfrm>
        </p:spPr>
      </p:pic>
    </p:spTree>
    <p:extLst>
      <p:ext uri="{BB962C8B-B14F-4D97-AF65-F5344CB8AC3E}">
        <p14:creationId xmlns:p14="http://schemas.microsoft.com/office/powerpoint/2010/main" val="15733704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049DF-C9F7-40E6-A1A1-6431B1AF8882}"/>
              </a:ext>
            </a:extLst>
          </p:cNvPr>
          <p:cNvSpPr>
            <a:spLocks noGrp="1"/>
          </p:cNvSpPr>
          <p:nvPr>
            <p:ph type="title"/>
          </p:nvPr>
        </p:nvSpPr>
        <p:spPr/>
        <p:txBody>
          <a:bodyPr/>
          <a:lstStyle/>
          <a:p>
            <a:r>
              <a:rPr lang="en-GB" dirty="0"/>
              <a:t>Chow Mein</a:t>
            </a:r>
          </a:p>
        </p:txBody>
      </p:sp>
      <p:sp>
        <p:nvSpPr>
          <p:cNvPr id="3" name="Content Placeholder 2">
            <a:extLst>
              <a:ext uri="{FF2B5EF4-FFF2-40B4-BE49-F238E27FC236}">
                <a16:creationId xmlns:a16="http://schemas.microsoft.com/office/drawing/2014/main" id="{C5CBF246-F130-438D-BEB2-AD642145C6B4}"/>
              </a:ext>
            </a:extLst>
          </p:cNvPr>
          <p:cNvSpPr>
            <a:spLocks noGrp="1"/>
          </p:cNvSpPr>
          <p:nvPr>
            <p:ph sz="half" idx="1"/>
          </p:nvPr>
        </p:nvSpPr>
        <p:spPr/>
        <p:txBody>
          <a:bodyPr/>
          <a:lstStyle/>
          <a:p>
            <a:endParaRPr lang="en-GB" dirty="0"/>
          </a:p>
        </p:txBody>
      </p:sp>
      <p:pic>
        <p:nvPicPr>
          <p:cNvPr id="9" name="Content Placeholder 8" descr="A plate of food&#10;&#10;Description automatically generated">
            <a:extLst>
              <a:ext uri="{FF2B5EF4-FFF2-40B4-BE49-F238E27FC236}">
                <a16:creationId xmlns:a16="http://schemas.microsoft.com/office/drawing/2014/main" id="{09CBD630-C274-4D95-8CA1-64603EF32B68}"/>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4481" r="14562"/>
          <a:stretch/>
        </p:blipFill>
        <p:spPr>
          <a:xfrm>
            <a:off x="4954067" y="1771460"/>
            <a:ext cx="3910157" cy="3673763"/>
          </a:xfrm>
        </p:spPr>
      </p:pic>
    </p:spTree>
    <p:extLst>
      <p:ext uri="{BB962C8B-B14F-4D97-AF65-F5344CB8AC3E}">
        <p14:creationId xmlns:p14="http://schemas.microsoft.com/office/powerpoint/2010/main" val="22105576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049DF-C9F7-40E6-A1A1-6431B1AF8882}"/>
              </a:ext>
            </a:extLst>
          </p:cNvPr>
          <p:cNvSpPr>
            <a:spLocks noGrp="1"/>
          </p:cNvSpPr>
          <p:nvPr>
            <p:ph type="title"/>
          </p:nvPr>
        </p:nvSpPr>
        <p:spPr/>
        <p:txBody>
          <a:bodyPr/>
          <a:lstStyle/>
          <a:p>
            <a:r>
              <a:rPr lang="en-GB" dirty="0"/>
              <a:t>Chow Mein</a:t>
            </a:r>
          </a:p>
        </p:txBody>
      </p:sp>
      <p:sp>
        <p:nvSpPr>
          <p:cNvPr id="3" name="Content Placeholder 2">
            <a:extLst>
              <a:ext uri="{FF2B5EF4-FFF2-40B4-BE49-F238E27FC236}">
                <a16:creationId xmlns:a16="http://schemas.microsoft.com/office/drawing/2014/main" id="{C5CBF246-F130-438D-BEB2-AD642145C6B4}"/>
              </a:ext>
            </a:extLst>
          </p:cNvPr>
          <p:cNvSpPr>
            <a:spLocks noGrp="1"/>
          </p:cNvSpPr>
          <p:nvPr>
            <p:ph sz="half" idx="1"/>
          </p:nvPr>
        </p:nvSpPr>
        <p:spPr>
          <a:xfrm>
            <a:off x="457200" y="1196752"/>
            <a:ext cx="4038600" cy="4929411"/>
          </a:xfrm>
        </p:spPr>
        <p:txBody>
          <a:bodyPr/>
          <a:lstStyle/>
          <a:p>
            <a:r>
              <a:rPr lang="en-GB" sz="2200" dirty="0"/>
              <a:t>1938</a:t>
            </a:r>
          </a:p>
          <a:p>
            <a:pPr marL="0" indent="0">
              <a:buNone/>
            </a:pPr>
            <a:endParaRPr lang="en-GB" sz="800" dirty="0"/>
          </a:p>
          <a:p>
            <a:r>
              <a:rPr lang="en-GB" sz="2200" dirty="0"/>
              <a:t>First Chinese food in the UK around the docks in London and Liverpool where Chinese sailors would gather to eat.</a:t>
            </a:r>
          </a:p>
          <a:p>
            <a:pPr marL="0" indent="0">
              <a:buNone/>
            </a:pPr>
            <a:endParaRPr lang="en-GB" sz="800" dirty="0"/>
          </a:p>
          <a:p>
            <a:r>
              <a:rPr lang="en-GB" sz="2200" dirty="0"/>
              <a:t>First Chinese restaurant  opened in 1908 in London </a:t>
            </a:r>
          </a:p>
          <a:p>
            <a:pPr marL="0" indent="0">
              <a:buNone/>
            </a:pPr>
            <a:endParaRPr lang="en-GB" sz="800" dirty="0"/>
          </a:p>
          <a:p>
            <a:r>
              <a:rPr lang="en-GB" sz="2200" dirty="0"/>
              <a:t>In 1938 Chow Mein popular with students at  Cambridge  as it was cheap</a:t>
            </a:r>
          </a:p>
        </p:txBody>
      </p:sp>
      <p:pic>
        <p:nvPicPr>
          <p:cNvPr id="9" name="Content Placeholder 8" descr="A plate of food&#10;&#10;Description automatically generated">
            <a:extLst>
              <a:ext uri="{FF2B5EF4-FFF2-40B4-BE49-F238E27FC236}">
                <a16:creationId xmlns:a16="http://schemas.microsoft.com/office/drawing/2014/main" id="{09CBD630-C274-4D95-8CA1-64603EF32B68}"/>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4481" r="14562"/>
          <a:stretch/>
        </p:blipFill>
        <p:spPr>
          <a:xfrm>
            <a:off x="4954067" y="1771460"/>
            <a:ext cx="3910157" cy="3673763"/>
          </a:xfrm>
        </p:spPr>
      </p:pic>
    </p:spTree>
    <p:extLst>
      <p:ext uri="{BB962C8B-B14F-4D97-AF65-F5344CB8AC3E}">
        <p14:creationId xmlns:p14="http://schemas.microsoft.com/office/powerpoint/2010/main" val="128993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7074-908B-4539-A410-DDEC2F841D4A}"/>
              </a:ext>
            </a:extLst>
          </p:cNvPr>
          <p:cNvSpPr>
            <a:spLocks noGrp="1"/>
          </p:cNvSpPr>
          <p:nvPr>
            <p:ph type="title"/>
          </p:nvPr>
        </p:nvSpPr>
        <p:spPr/>
        <p:txBody>
          <a:bodyPr/>
          <a:lstStyle/>
          <a:p>
            <a:r>
              <a:rPr lang="en-GB" dirty="0"/>
              <a:t>Burgers</a:t>
            </a:r>
          </a:p>
        </p:txBody>
      </p:sp>
      <p:pic>
        <p:nvPicPr>
          <p:cNvPr id="6" name="Content Placeholder 5" descr="A sandwich and fries on a plate&#10;&#10;Description automatically generated">
            <a:extLst>
              <a:ext uri="{FF2B5EF4-FFF2-40B4-BE49-F238E27FC236}">
                <a16:creationId xmlns:a16="http://schemas.microsoft.com/office/drawing/2014/main" id="{3D355D09-E897-4062-8533-4E75F9040F1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266456" y="2420889"/>
            <a:ext cx="4554016" cy="2735572"/>
          </a:xfrm>
        </p:spPr>
      </p:pic>
      <p:sp>
        <p:nvSpPr>
          <p:cNvPr id="8" name="Content Placeholder 7">
            <a:extLst>
              <a:ext uri="{FF2B5EF4-FFF2-40B4-BE49-F238E27FC236}">
                <a16:creationId xmlns:a16="http://schemas.microsoft.com/office/drawing/2014/main" id="{5962E133-8E8E-42E0-85F4-D8EB871AAF70}"/>
              </a:ext>
            </a:extLst>
          </p:cNvPr>
          <p:cNvSpPr>
            <a:spLocks noGrp="1"/>
          </p:cNvSpPr>
          <p:nvPr>
            <p:ph sz="half" idx="1"/>
          </p:nvPr>
        </p:nvSpPr>
        <p:spPr/>
        <p:txBody>
          <a:bodyPr/>
          <a:lstStyle/>
          <a:p>
            <a:endParaRPr lang="en-GB" dirty="0"/>
          </a:p>
        </p:txBody>
      </p:sp>
    </p:spTree>
    <p:extLst>
      <p:ext uri="{BB962C8B-B14F-4D97-AF65-F5344CB8AC3E}">
        <p14:creationId xmlns:p14="http://schemas.microsoft.com/office/powerpoint/2010/main" val="15031032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7074-908B-4539-A410-DDEC2F841D4A}"/>
              </a:ext>
            </a:extLst>
          </p:cNvPr>
          <p:cNvSpPr>
            <a:spLocks noGrp="1"/>
          </p:cNvSpPr>
          <p:nvPr>
            <p:ph type="title"/>
          </p:nvPr>
        </p:nvSpPr>
        <p:spPr/>
        <p:txBody>
          <a:bodyPr/>
          <a:lstStyle/>
          <a:p>
            <a:r>
              <a:rPr lang="en-GB" dirty="0"/>
              <a:t>Burgers</a:t>
            </a:r>
          </a:p>
        </p:txBody>
      </p:sp>
      <p:sp>
        <p:nvSpPr>
          <p:cNvPr id="3" name="Content Placeholder 2">
            <a:extLst>
              <a:ext uri="{FF2B5EF4-FFF2-40B4-BE49-F238E27FC236}">
                <a16:creationId xmlns:a16="http://schemas.microsoft.com/office/drawing/2014/main" id="{52311E76-2CCF-430A-9F23-40E0FE951B65}"/>
              </a:ext>
            </a:extLst>
          </p:cNvPr>
          <p:cNvSpPr>
            <a:spLocks noGrp="1"/>
          </p:cNvSpPr>
          <p:nvPr>
            <p:ph sz="half" idx="1"/>
          </p:nvPr>
        </p:nvSpPr>
        <p:spPr>
          <a:xfrm>
            <a:off x="457200" y="1196752"/>
            <a:ext cx="4038600" cy="5256584"/>
          </a:xfrm>
        </p:spPr>
        <p:txBody>
          <a:bodyPr/>
          <a:lstStyle/>
          <a:p>
            <a:r>
              <a:rPr lang="en-GB" sz="2200" b="1" dirty="0"/>
              <a:t>1954</a:t>
            </a:r>
          </a:p>
          <a:p>
            <a:pPr marL="0" indent="0">
              <a:buNone/>
            </a:pPr>
            <a:endParaRPr lang="en-GB" sz="800" b="1" dirty="0"/>
          </a:p>
          <a:p>
            <a:r>
              <a:rPr lang="en-GB" sz="2200" dirty="0"/>
              <a:t>Wimpy opened its first branch </a:t>
            </a:r>
            <a:r>
              <a:rPr lang="en-GB" sz="2200" b="1" dirty="0"/>
              <a:t>1954</a:t>
            </a:r>
            <a:r>
              <a:rPr lang="en-GB" sz="2200" dirty="0"/>
              <a:t> on London’s Coventry Street</a:t>
            </a:r>
          </a:p>
          <a:p>
            <a:pPr marL="0" indent="0">
              <a:buNone/>
            </a:pPr>
            <a:endParaRPr lang="en-GB" sz="800" dirty="0"/>
          </a:p>
          <a:p>
            <a:r>
              <a:rPr lang="en-GB" sz="2200" dirty="0"/>
              <a:t>McDonalds opened the first restaurant in </a:t>
            </a:r>
            <a:r>
              <a:rPr lang="en-GB" sz="2200" b="1" dirty="0"/>
              <a:t>197</a:t>
            </a:r>
            <a:r>
              <a:rPr lang="en-GB" sz="2200" dirty="0"/>
              <a:t>4 in Woolwich</a:t>
            </a:r>
          </a:p>
          <a:p>
            <a:pPr marL="0" indent="0">
              <a:buNone/>
            </a:pPr>
            <a:endParaRPr lang="en-GB" sz="800" dirty="0"/>
          </a:p>
          <a:p>
            <a:r>
              <a:rPr lang="en-GB" sz="2200" dirty="0"/>
              <a:t>Burger King opened in </a:t>
            </a:r>
            <a:r>
              <a:rPr lang="en-GB" sz="2200" b="1" dirty="0"/>
              <a:t>1976</a:t>
            </a:r>
            <a:r>
              <a:rPr lang="en-GB" sz="2200" dirty="0"/>
              <a:t> in the Haymarket</a:t>
            </a:r>
          </a:p>
        </p:txBody>
      </p:sp>
      <p:pic>
        <p:nvPicPr>
          <p:cNvPr id="6" name="Content Placeholder 5" descr="A sandwich and fries on a plate&#10;&#10;Description automatically generated">
            <a:extLst>
              <a:ext uri="{FF2B5EF4-FFF2-40B4-BE49-F238E27FC236}">
                <a16:creationId xmlns:a16="http://schemas.microsoft.com/office/drawing/2014/main" id="{3D355D09-E897-4062-8533-4E75F9040F1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266456" y="2420889"/>
            <a:ext cx="4554016" cy="2735572"/>
          </a:xfrm>
        </p:spPr>
      </p:pic>
    </p:spTree>
    <p:extLst>
      <p:ext uri="{BB962C8B-B14F-4D97-AF65-F5344CB8AC3E}">
        <p14:creationId xmlns:p14="http://schemas.microsoft.com/office/powerpoint/2010/main" val="11614074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0E72F-597F-4AA5-9258-2057617A3CA9}"/>
              </a:ext>
            </a:extLst>
          </p:cNvPr>
          <p:cNvSpPr>
            <a:spLocks noGrp="1"/>
          </p:cNvSpPr>
          <p:nvPr>
            <p:ph type="title"/>
          </p:nvPr>
        </p:nvSpPr>
        <p:spPr/>
        <p:txBody>
          <a:bodyPr/>
          <a:lstStyle/>
          <a:p>
            <a:r>
              <a:rPr lang="en-GB" dirty="0"/>
              <a:t>The Formals</a:t>
            </a:r>
          </a:p>
        </p:txBody>
      </p:sp>
      <p:sp>
        <p:nvSpPr>
          <p:cNvPr id="3" name="Text Placeholder 2">
            <a:extLst>
              <a:ext uri="{FF2B5EF4-FFF2-40B4-BE49-F238E27FC236}">
                <a16:creationId xmlns:a16="http://schemas.microsoft.com/office/drawing/2014/main" id="{90CCFDC9-81AB-46DD-BB74-B408612769B3}"/>
              </a:ext>
            </a:extLst>
          </p:cNvPr>
          <p:cNvSpPr>
            <a:spLocks noGrp="1"/>
          </p:cNvSpPr>
          <p:nvPr>
            <p:ph type="body" idx="1"/>
          </p:nvPr>
        </p:nvSpPr>
        <p:spPr/>
        <p:txBody>
          <a:bodyPr/>
          <a:lstStyle/>
          <a:p>
            <a:r>
              <a:rPr lang="en-GB" dirty="0"/>
              <a:t>Catering for the world in the UK</a:t>
            </a:r>
          </a:p>
        </p:txBody>
      </p:sp>
    </p:spTree>
    <p:extLst>
      <p:ext uri="{BB962C8B-B14F-4D97-AF65-F5344CB8AC3E}">
        <p14:creationId xmlns:p14="http://schemas.microsoft.com/office/powerpoint/2010/main" val="35299107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D84F-88E0-4BE2-BD39-FC4A52F9BE28}"/>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76450B26-1B42-40B8-8DC6-65CF64B9F040}"/>
              </a:ext>
            </a:extLst>
          </p:cNvPr>
          <p:cNvSpPr>
            <a:spLocks noGrp="1"/>
          </p:cNvSpPr>
          <p:nvPr>
            <p:ph idx="1"/>
          </p:nvPr>
        </p:nvSpPr>
        <p:spPr/>
        <p:txBody>
          <a:bodyPr/>
          <a:lstStyle/>
          <a:p>
            <a:r>
              <a:rPr lang="en-GB" sz="2800" dirty="0"/>
              <a:t>In your small groups consider each of the situations listed in your work book</a:t>
            </a:r>
          </a:p>
          <a:p>
            <a:pPr marL="0" indent="0">
              <a:buNone/>
            </a:pPr>
            <a:endParaRPr lang="en-GB" sz="2800" dirty="0"/>
          </a:p>
          <a:p>
            <a:r>
              <a:rPr lang="en-GB" sz="2800" dirty="0"/>
              <a:t>What food and drinks would you suggest?</a:t>
            </a:r>
          </a:p>
          <a:p>
            <a:pPr marL="0" indent="0">
              <a:buNone/>
            </a:pPr>
            <a:endParaRPr lang="en-GB" sz="2800" dirty="0"/>
          </a:p>
          <a:p>
            <a:r>
              <a:rPr lang="en-GB" sz="2800" dirty="0"/>
              <a:t>You are allowed to use your phones to get further information for some scenarios – check with the trainer before you </a:t>
            </a:r>
            <a:r>
              <a:rPr lang="en-GB" sz="2800" b="1" dirty="0"/>
              <a:t>cheat!</a:t>
            </a:r>
          </a:p>
        </p:txBody>
      </p:sp>
    </p:spTree>
    <p:extLst>
      <p:ext uri="{BB962C8B-B14F-4D97-AF65-F5344CB8AC3E}">
        <p14:creationId xmlns:p14="http://schemas.microsoft.com/office/powerpoint/2010/main" val="17544522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Action planning</a:t>
            </a:r>
          </a:p>
        </p:txBody>
      </p:sp>
      <p:sp>
        <p:nvSpPr>
          <p:cNvPr id="4" name="Subtitle 3"/>
          <p:cNvSpPr>
            <a:spLocks noGrp="1"/>
          </p:cNvSpPr>
          <p:nvPr>
            <p:ph type="subTitle" idx="1"/>
          </p:nvPr>
        </p:nvSpPr>
        <p:spPr/>
        <p:txBody>
          <a:bodyPr/>
          <a:lstStyle/>
          <a:p>
            <a:endParaRPr lang="en-GB" dirty="0"/>
          </a:p>
        </p:txBody>
      </p:sp>
    </p:spTree>
    <p:custDataLst>
      <p:tags r:id="rId1"/>
    </p:custDataLst>
    <p:extLst>
      <p:ext uri="{BB962C8B-B14F-4D97-AF65-F5344CB8AC3E}">
        <p14:creationId xmlns:p14="http://schemas.microsoft.com/office/powerpoint/2010/main" val="7414763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6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owerpoint Templat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33CC"/>
      </a:hlink>
      <a:folHlink>
        <a:srgbClr val="FF33C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owerpoint Template">
  <a:themeElements>
    <a:clrScheme name="Custom 1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 Simple Template master slides  (2)</Template>
  <TotalTime>2953</TotalTime>
  <Words>3477</Words>
  <Application>Microsoft Office PowerPoint</Application>
  <PresentationFormat>On-screen Show (4:3)</PresentationFormat>
  <Paragraphs>682</Paragraphs>
  <Slides>102</Slides>
  <Notes>41</Notes>
  <HiddenSlides>4</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102</vt:i4>
      </vt:variant>
    </vt:vector>
  </HeadingPairs>
  <TitlesOfParts>
    <vt:vector size="113" baseType="lpstr">
      <vt:lpstr>Aharoni</vt:lpstr>
      <vt:lpstr>Arial</vt:lpstr>
      <vt:lpstr>Calibri</vt:lpstr>
      <vt:lpstr>Century Gothic</vt:lpstr>
      <vt:lpstr>Lato</vt:lpstr>
      <vt:lpstr>Symbol</vt:lpstr>
      <vt:lpstr>Trebuchet MS</vt:lpstr>
      <vt:lpstr>Wingdings</vt:lpstr>
      <vt:lpstr>Powerpoint Template</vt:lpstr>
      <vt:lpstr>Custom Design</vt:lpstr>
      <vt:lpstr>1_Powerpoint Template</vt:lpstr>
      <vt:lpstr>Unconscious Bias </vt:lpstr>
      <vt:lpstr>Feeding the world in the uk</vt:lpstr>
      <vt:lpstr>PowerPoint Presentation</vt:lpstr>
      <vt:lpstr>INTRODUCTIONS</vt:lpstr>
      <vt:lpstr>PowerPoint Presentation</vt:lpstr>
      <vt:lpstr>PowerPoint Presentation</vt:lpstr>
      <vt:lpstr>Ice breaker </vt:lpstr>
      <vt:lpstr>Worldwide Eating and setting the context</vt:lpstr>
      <vt:lpstr>Thinking Space 1</vt:lpstr>
      <vt:lpstr>Thinking Space 2</vt:lpstr>
      <vt:lpstr>Who is the Oxford Student?</vt:lpstr>
      <vt:lpstr>Things are changing</vt:lpstr>
      <vt:lpstr>Paying Customers </vt:lpstr>
      <vt:lpstr>138 Countries</vt:lpstr>
      <vt:lpstr>Fitting in</vt:lpstr>
      <vt:lpstr>Name that food</vt:lpstr>
      <vt:lpstr>Name that Food</vt:lpstr>
      <vt:lpstr>Name that Food - Jackfruit</vt:lpstr>
      <vt:lpstr>Name that Food</vt:lpstr>
      <vt:lpstr>Name that Food - Cassava</vt:lpstr>
      <vt:lpstr>Better known to the British as</vt:lpstr>
      <vt:lpstr>Name that Food</vt:lpstr>
      <vt:lpstr>Name that Food - Rice</vt:lpstr>
      <vt:lpstr>Name that Food</vt:lpstr>
      <vt:lpstr>Name that Food - Millet</vt:lpstr>
      <vt:lpstr>Name that Food</vt:lpstr>
      <vt:lpstr>Name that Food – Green Plaintain</vt:lpstr>
      <vt:lpstr>Name that Food</vt:lpstr>
      <vt:lpstr>Name that Food - Pitaya</vt:lpstr>
      <vt:lpstr>Name that Food</vt:lpstr>
      <vt:lpstr>Name that Food - Ackee</vt:lpstr>
      <vt:lpstr>Name that Food</vt:lpstr>
      <vt:lpstr>Name that Food - Durian</vt:lpstr>
      <vt:lpstr>Name that Food</vt:lpstr>
      <vt:lpstr>Name that Food – Physalis </vt:lpstr>
      <vt:lpstr>Name that Food</vt:lpstr>
      <vt:lpstr>Name that Food - Samphire</vt:lpstr>
      <vt:lpstr>Name that Food</vt:lpstr>
      <vt:lpstr>Name that Food - Turmeric</vt:lpstr>
      <vt:lpstr>Name that Food</vt:lpstr>
      <vt:lpstr>Name that Food – Palm oil </vt:lpstr>
      <vt:lpstr>What is it?</vt:lpstr>
      <vt:lpstr>What is this used for?</vt:lpstr>
      <vt:lpstr>What is this used for?</vt:lpstr>
      <vt:lpstr>What is this used for?</vt:lpstr>
      <vt:lpstr>Eating Habits of people in the UK </vt:lpstr>
      <vt:lpstr>Why am I eating this?</vt:lpstr>
      <vt:lpstr>Why the British eat the food they do?</vt:lpstr>
      <vt:lpstr>Invasions</vt:lpstr>
      <vt:lpstr>Who brought it to Britain?</vt:lpstr>
      <vt:lpstr>Who brought it to Britain?</vt:lpstr>
      <vt:lpstr>Who brought it to Britain?</vt:lpstr>
      <vt:lpstr>Who brought it to Britain?</vt:lpstr>
      <vt:lpstr>Who brought it to Britain?</vt:lpstr>
      <vt:lpstr>Who brought it to Britain?</vt:lpstr>
      <vt:lpstr>Who brought it to Britain?</vt:lpstr>
      <vt:lpstr>Who brought it to Britain?</vt:lpstr>
      <vt:lpstr>Who brought it to Britain?</vt:lpstr>
      <vt:lpstr>Who brought it to Britain?</vt:lpstr>
      <vt:lpstr>The British Empire</vt:lpstr>
      <vt:lpstr>Empire and Colonialism</vt:lpstr>
      <vt:lpstr>War</vt:lpstr>
      <vt:lpstr>War</vt:lpstr>
      <vt:lpstr>Immigration</vt:lpstr>
      <vt:lpstr>Immigration</vt:lpstr>
      <vt:lpstr>Holidays</vt:lpstr>
      <vt:lpstr>Holidays</vt:lpstr>
      <vt:lpstr>TV Chefs </vt:lpstr>
      <vt:lpstr>TV Chefs </vt:lpstr>
      <vt:lpstr>A working Break</vt:lpstr>
      <vt:lpstr>Time line Exercise</vt:lpstr>
      <vt:lpstr>Timeline Exercise</vt:lpstr>
      <vt:lpstr>Pasta</vt:lpstr>
      <vt:lpstr>Pasta</vt:lpstr>
      <vt:lpstr>Pineapples</vt:lpstr>
      <vt:lpstr>Pineapples</vt:lpstr>
      <vt:lpstr>Coffee</vt:lpstr>
      <vt:lpstr>Coffee</vt:lpstr>
      <vt:lpstr>Bananas</vt:lpstr>
      <vt:lpstr>Bananas</vt:lpstr>
      <vt:lpstr>Broccoli</vt:lpstr>
      <vt:lpstr>Broccoli</vt:lpstr>
      <vt:lpstr>Curry</vt:lpstr>
      <vt:lpstr>Curry</vt:lpstr>
      <vt:lpstr>Afternoon Tea</vt:lpstr>
      <vt:lpstr>Afternoon Tea</vt:lpstr>
      <vt:lpstr>Bagels</vt:lpstr>
      <vt:lpstr>Bagels</vt:lpstr>
      <vt:lpstr>Fish and Chips</vt:lpstr>
      <vt:lpstr>Fish and Chips</vt:lpstr>
      <vt:lpstr>Chilli</vt:lpstr>
      <vt:lpstr>Chilli</vt:lpstr>
      <vt:lpstr>Chow Mein</vt:lpstr>
      <vt:lpstr>Chow Mein</vt:lpstr>
      <vt:lpstr>Burgers</vt:lpstr>
      <vt:lpstr>Burgers</vt:lpstr>
      <vt:lpstr>The Formals</vt:lpstr>
      <vt:lpstr>PowerPoint Presentation</vt:lpstr>
      <vt:lpstr>Action planning</vt:lpstr>
      <vt:lpstr>Action planning </vt:lpstr>
      <vt:lpstr>Any final questions?</vt:lpstr>
      <vt:lpstr>THANK YOU  Dipti Morjaria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Sue Hughes</dc:creator>
  <cp:lastModifiedBy>Tom Haworth</cp:lastModifiedBy>
  <cp:revision>139</cp:revision>
  <cp:lastPrinted>2019-10-16T15:47:39Z</cp:lastPrinted>
  <dcterms:created xsi:type="dcterms:W3CDTF">2017-10-10T09:47:23Z</dcterms:created>
  <dcterms:modified xsi:type="dcterms:W3CDTF">2019-10-16T17:10:34Z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ArticulateGUID">
    <vt:lpwstr>0FE6C884-DED6-41FD-A2B1-0C8FE6EA9F23</vt:lpwstr>
  </property>
  <property fmtid="{D5CDD505-2E9C-101B-9397-08002B2CF9AE}" pid="4" name="ArticulatePath">
    <vt:lpwstr>Worldwide Eating v2 SH</vt:lpwstr>
  </property>
</Properties>
</file>